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0" r:id="rId2"/>
    <p:sldId id="340" r:id="rId3"/>
    <p:sldId id="343" r:id="rId4"/>
    <p:sldId id="353" r:id="rId5"/>
    <p:sldId id="351" r:id="rId6"/>
    <p:sldId id="330" r:id="rId7"/>
    <p:sldId id="360" r:id="rId8"/>
    <p:sldId id="350" r:id="rId9"/>
    <p:sldId id="305" r:id="rId10"/>
    <p:sldId id="370" r:id="rId11"/>
    <p:sldId id="312" r:id="rId12"/>
    <p:sldId id="313" r:id="rId13"/>
    <p:sldId id="315" r:id="rId14"/>
    <p:sldId id="367" r:id="rId15"/>
    <p:sldId id="368" r:id="rId16"/>
    <p:sldId id="369" r:id="rId17"/>
    <p:sldId id="278" r:id="rId18"/>
    <p:sldId id="296" r:id="rId19"/>
    <p:sldId id="297" r:id="rId20"/>
    <p:sldId id="270" r:id="rId21"/>
    <p:sldId id="34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ABD"/>
    <a:srgbClr val="261CF2"/>
    <a:srgbClr val="66FF66"/>
    <a:srgbClr val="FF9966"/>
    <a:srgbClr val="FB8005"/>
    <a:srgbClr val="3399FF"/>
    <a:srgbClr val="FF6600"/>
    <a:srgbClr val="000066"/>
    <a:srgbClr val="000099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1935" autoAdjust="0"/>
  </p:normalViewPr>
  <p:slideViewPr>
    <p:cSldViewPr>
      <p:cViewPr>
        <p:scale>
          <a:sx n="106" d="100"/>
          <a:sy n="106" d="100"/>
        </p:scale>
        <p:origin x="-6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N\Desktop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N\Desktop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N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6848093267414716E-2"/>
          <c:y val="0"/>
          <c:w val="0.93937305577158092"/>
          <c:h val="0.885878693217094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 sz="3200"/>
            </a:pPr>
            <a:r>
              <a:rPr lang="ru-RU" sz="2800" dirty="0" smtClean="0"/>
              <a:t>Всего конкурсов</a:t>
            </a:r>
            <a:endParaRPr lang="ru-RU" sz="2800" dirty="0"/>
          </a:p>
        </c:rich>
      </c:tx>
      <c:layout>
        <c:manualLayout>
          <c:xMode val="edge"/>
          <c:yMode val="edge"/>
          <c:x val="7.0199446438318491E-2"/>
          <c:y val="3.0234735823003997E-2"/>
        </c:manualLayout>
      </c:layout>
    </c:title>
    <c:view3D>
      <c:rotX val="30"/>
      <c:rAngAx val="1"/>
    </c:view3D>
    <c:plotArea>
      <c:layout>
        <c:manualLayout>
          <c:layoutTarget val="inner"/>
          <c:xMode val="edge"/>
          <c:yMode val="edge"/>
          <c:x val="1.8220680793921487E-2"/>
          <c:y val="0.11678186550700705"/>
          <c:w val="0.41876965361336665"/>
          <c:h val="0.441302355293858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c:spPr>
          <c:dPt>
            <c:idx val="0"/>
            <c:spPr>
              <a:solidFill>
                <a:srgbClr val="3399FF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1"/>
            <c:spPr>
              <a:solidFill>
                <a:srgbClr val="FFFF00"/>
              </a:solidFill>
              <a:ln w="38100" cap="flat" cmpd="sng" algn="ctr">
                <a:noFill/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Lbls>
            <c:dLbl>
              <c:idx val="0"/>
              <c:layout>
                <c:manualLayout>
                  <c:x val="-5.0364210739869512E-2"/>
                  <c:y val="8.0631517133017028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</c:v>
                </c:pt>
                <c:pt idx="1">
                  <c:v>94</c:v>
                </c:pt>
                <c:pt idx="2">
                  <c:v>57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57176799196224193"/>
          <c:y val="0.62616733061405871"/>
          <c:w val="0.42175398385686802"/>
          <c:h val="0.37131310806735923"/>
        </c:manualLayout>
      </c:layout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Количество фактов участия</a:t>
            </a:r>
            <a:endParaRPr lang="ru-RU" sz="2800" dirty="0"/>
          </a:p>
        </c:rich>
      </c:tx>
      <c:layout>
        <c:manualLayout>
          <c:xMode val="edge"/>
          <c:yMode val="edge"/>
          <c:x val="0.26423561899186593"/>
          <c:y val="2.2787859946372391E-2"/>
        </c:manualLayout>
      </c:layout>
    </c:title>
    <c:view3D>
      <c:rotX val="30"/>
      <c:rAngAx val="1"/>
    </c:view3D>
    <c:plotArea>
      <c:layout>
        <c:manualLayout>
          <c:layoutTarget val="inner"/>
          <c:xMode val="edge"/>
          <c:yMode val="edge"/>
          <c:x val="0.23524521660093742"/>
          <c:y val="0.1614671174497079"/>
          <c:w val="0.66822274771999013"/>
          <c:h val="0.704518193240845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c:spPr>
          <c:dPt>
            <c:idx val="0"/>
            <c:spPr>
              <a:solidFill>
                <a:srgbClr val="3399FF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1"/>
            <c:spPr>
              <a:solidFill>
                <a:srgbClr val="FFFF00"/>
              </a:solidFill>
              <a:ln w="38100" cap="flat" cmpd="sng" algn="ctr">
                <a:noFill/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Lbls>
            <c:dLbl>
              <c:idx val="0"/>
              <c:layout>
                <c:manualLayout>
                  <c:x val="-0.13686814290147689"/>
                  <c:y val="4.46639572104466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1133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5</a:t>
                    </a:r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1091</c:v>
                </c:pt>
                <c:pt idx="1">
                  <c:v>1133</c:v>
                </c:pt>
                <c:pt idx="2">
                  <c:v>1511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Количество призеров и победителей</a:t>
            </a:r>
            <a:endParaRPr lang="ru-RU" sz="2400" dirty="0"/>
          </a:p>
        </c:rich>
      </c:tx>
      <c:layout>
        <c:manualLayout>
          <c:xMode val="edge"/>
          <c:yMode val="edge"/>
          <c:x val="6.5980916650286783E-2"/>
          <c:y val="6.3368696485705299E-3"/>
        </c:manualLayout>
      </c:layout>
    </c:title>
    <c:view3D>
      <c:rotX val="30"/>
      <c:rAngAx val="1"/>
    </c:view3D>
    <c:plotArea>
      <c:layout>
        <c:manualLayout>
          <c:layoutTarget val="inner"/>
          <c:xMode val="edge"/>
          <c:yMode val="edge"/>
          <c:x val="8.0322013138965934E-2"/>
          <c:y val="0.23960932136426641"/>
          <c:w val="0.66822274771999013"/>
          <c:h val="0.704518193240845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c:spPr>
          <c:dPt>
            <c:idx val="0"/>
            <c:spPr>
              <a:solidFill>
                <a:srgbClr val="3399FF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1"/>
            <c:spPr>
              <a:solidFill>
                <a:srgbClr val="FFFF00"/>
              </a:solidFill>
              <a:ln w="38100" cap="flat" cmpd="sng" algn="ctr">
                <a:noFill/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Lbls>
            <c:dLbl>
              <c:idx val="0"/>
              <c:layout>
                <c:manualLayout>
                  <c:x val="-0.1381626095269024"/>
                  <c:y val="8.90973328670061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202</c:v>
                </c:pt>
                <c:pt idx="1">
                  <c:v>305</c:v>
                </c:pt>
                <c:pt idx="2">
                  <c:v>200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Лист1!$A$5:$P$5</c:f>
              <c:strCache>
                <c:ptCount val="16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1г</c:v>
                </c:pt>
                <c:pt idx="4">
                  <c:v>2а</c:v>
                </c:pt>
                <c:pt idx="5">
                  <c:v>2б</c:v>
                </c:pt>
                <c:pt idx="6">
                  <c:v>2в</c:v>
                </c:pt>
                <c:pt idx="7">
                  <c:v>2г</c:v>
                </c:pt>
                <c:pt idx="8">
                  <c:v>3а</c:v>
                </c:pt>
                <c:pt idx="9">
                  <c:v>3б</c:v>
                </c:pt>
                <c:pt idx="10">
                  <c:v>3в</c:v>
                </c:pt>
                <c:pt idx="11">
                  <c:v>3г</c:v>
                </c:pt>
                <c:pt idx="12">
                  <c:v>4а</c:v>
                </c:pt>
                <c:pt idx="13">
                  <c:v>4б</c:v>
                </c:pt>
                <c:pt idx="14">
                  <c:v>4в</c:v>
                </c:pt>
                <c:pt idx="15">
                  <c:v>4г</c:v>
                </c:pt>
              </c:strCache>
            </c:strRef>
          </c:cat>
          <c:val>
            <c:numRef>
              <c:f>Лист1!$A$6:$P$6</c:f>
              <c:numCache>
                <c:formatCode>General</c:formatCode>
                <c:ptCount val="16"/>
                <c:pt idx="0">
                  <c:v>18</c:v>
                </c:pt>
                <c:pt idx="1">
                  <c:v>13</c:v>
                </c:pt>
                <c:pt idx="2">
                  <c:v>3</c:v>
                </c:pt>
                <c:pt idx="3">
                  <c:v>20</c:v>
                </c:pt>
                <c:pt idx="4">
                  <c:v>7</c:v>
                </c:pt>
                <c:pt idx="5">
                  <c:v>12</c:v>
                </c:pt>
                <c:pt idx="6">
                  <c:v>9</c:v>
                </c:pt>
                <c:pt idx="7">
                  <c:v>11</c:v>
                </c:pt>
                <c:pt idx="8">
                  <c:v>12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13</c:v>
                </c:pt>
                <c:pt idx="14">
                  <c:v>8</c:v>
                </c:pt>
                <c:pt idx="15">
                  <c:v>7</c:v>
                </c:pt>
              </c:numCache>
            </c:numRef>
          </c:val>
        </c:ser>
        <c:ser>
          <c:idx val="1"/>
          <c:order val="1"/>
          <c:cat>
            <c:strRef>
              <c:f>Лист1!$A$5:$P$5</c:f>
              <c:strCache>
                <c:ptCount val="16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1г</c:v>
                </c:pt>
                <c:pt idx="4">
                  <c:v>2а</c:v>
                </c:pt>
                <c:pt idx="5">
                  <c:v>2б</c:v>
                </c:pt>
                <c:pt idx="6">
                  <c:v>2в</c:v>
                </c:pt>
                <c:pt idx="7">
                  <c:v>2г</c:v>
                </c:pt>
                <c:pt idx="8">
                  <c:v>3а</c:v>
                </c:pt>
                <c:pt idx="9">
                  <c:v>3б</c:v>
                </c:pt>
                <c:pt idx="10">
                  <c:v>3в</c:v>
                </c:pt>
                <c:pt idx="11">
                  <c:v>3г</c:v>
                </c:pt>
                <c:pt idx="12">
                  <c:v>4а</c:v>
                </c:pt>
                <c:pt idx="13">
                  <c:v>4б</c:v>
                </c:pt>
                <c:pt idx="14">
                  <c:v>4в</c:v>
                </c:pt>
                <c:pt idx="15">
                  <c:v>4г</c:v>
                </c:pt>
              </c:strCache>
            </c:strRef>
          </c:cat>
          <c:val>
            <c:numRef>
              <c:f>Лист1!$A$7:$P$7</c:f>
              <c:numCache>
                <c:formatCode>General</c:formatCode>
                <c:ptCount val="16"/>
                <c:pt idx="0">
                  <c:v>9</c:v>
                </c:pt>
                <c:pt idx="1">
                  <c:v>10</c:v>
                </c:pt>
                <c:pt idx="2">
                  <c:v>20</c:v>
                </c:pt>
                <c:pt idx="3">
                  <c:v>12</c:v>
                </c:pt>
                <c:pt idx="4">
                  <c:v>17</c:v>
                </c:pt>
                <c:pt idx="5">
                  <c:v>12</c:v>
                </c:pt>
                <c:pt idx="6">
                  <c:v>12</c:v>
                </c:pt>
                <c:pt idx="7">
                  <c:v>7</c:v>
                </c:pt>
                <c:pt idx="8">
                  <c:v>4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10</c:v>
                </c:pt>
                <c:pt idx="13">
                  <c:v>3</c:v>
                </c:pt>
                <c:pt idx="14">
                  <c:v>9</c:v>
                </c:pt>
                <c:pt idx="15">
                  <c:v>13</c:v>
                </c:pt>
              </c:numCache>
            </c:numRef>
          </c:val>
        </c:ser>
        <c:ser>
          <c:idx val="2"/>
          <c:order val="2"/>
          <c:cat>
            <c:strRef>
              <c:f>Лист1!$A$5:$P$5</c:f>
              <c:strCache>
                <c:ptCount val="16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1г</c:v>
                </c:pt>
                <c:pt idx="4">
                  <c:v>2а</c:v>
                </c:pt>
                <c:pt idx="5">
                  <c:v>2б</c:v>
                </c:pt>
                <c:pt idx="6">
                  <c:v>2в</c:v>
                </c:pt>
                <c:pt idx="7">
                  <c:v>2г</c:v>
                </c:pt>
                <c:pt idx="8">
                  <c:v>3а</c:v>
                </c:pt>
                <c:pt idx="9">
                  <c:v>3б</c:v>
                </c:pt>
                <c:pt idx="10">
                  <c:v>3в</c:v>
                </c:pt>
                <c:pt idx="11">
                  <c:v>3г</c:v>
                </c:pt>
                <c:pt idx="12">
                  <c:v>4а</c:v>
                </c:pt>
                <c:pt idx="13">
                  <c:v>4б</c:v>
                </c:pt>
                <c:pt idx="14">
                  <c:v>4в</c:v>
                </c:pt>
                <c:pt idx="15">
                  <c:v>4г</c:v>
                </c:pt>
              </c:strCache>
            </c:strRef>
          </c:cat>
          <c:val>
            <c:numRef>
              <c:f>Лист1!$A$8:$P$8</c:f>
              <c:numCache>
                <c:formatCode>General</c:formatCode>
                <c:ptCount val="16"/>
                <c:pt idx="0">
                  <c:v>3</c:v>
                </c:pt>
                <c:pt idx="1">
                  <c:v>8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10</c:v>
                </c:pt>
                <c:pt idx="7">
                  <c:v>7</c:v>
                </c:pt>
                <c:pt idx="8">
                  <c:v>8</c:v>
                </c:pt>
                <c:pt idx="9">
                  <c:v>6</c:v>
                </c:pt>
                <c:pt idx="10">
                  <c:v>3</c:v>
                </c:pt>
                <c:pt idx="11">
                  <c:v>7</c:v>
                </c:pt>
                <c:pt idx="12">
                  <c:v>9</c:v>
                </c:pt>
                <c:pt idx="13">
                  <c:v>12</c:v>
                </c:pt>
                <c:pt idx="14">
                  <c:v>8</c:v>
                </c:pt>
                <c:pt idx="15">
                  <c:v>4</c:v>
                </c:pt>
              </c:numCache>
            </c:numRef>
          </c:val>
        </c:ser>
        <c:axId val="64714624"/>
        <c:axId val="64821120"/>
      </c:barChart>
      <c:catAx>
        <c:axId val="64714624"/>
        <c:scaling>
          <c:orientation val="minMax"/>
        </c:scaling>
        <c:axPos val="b"/>
        <c:tickLblPos val="nextTo"/>
        <c:crossAx val="64821120"/>
        <c:crosses val="autoZero"/>
        <c:auto val="1"/>
        <c:lblAlgn val="ctr"/>
        <c:lblOffset val="100"/>
      </c:catAx>
      <c:valAx>
        <c:axId val="64821120"/>
        <c:scaling>
          <c:orientation val="minMax"/>
        </c:scaling>
        <c:axPos val="l"/>
        <c:majorGridlines/>
        <c:numFmt formatCode="General" sourceLinked="1"/>
        <c:tickLblPos val="nextTo"/>
        <c:crossAx val="647146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Лист1!$Q$1:$AA$1</c:f>
              <c:strCache>
                <c:ptCount val="11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8б</c:v>
                </c:pt>
                <c:pt idx="8">
                  <c:v>9а</c:v>
                </c:pt>
                <c:pt idx="9">
                  <c:v>10а</c:v>
                </c:pt>
                <c:pt idx="10">
                  <c:v>11а</c:v>
                </c:pt>
              </c:strCache>
            </c:strRef>
          </c:cat>
          <c:val>
            <c:numRef>
              <c:f>Лист1!$Q$2:$AA$2</c:f>
              <c:numCache>
                <c:formatCode>General</c:formatCode>
                <c:ptCount val="11"/>
                <c:pt idx="0">
                  <c:v>10</c:v>
                </c:pt>
                <c:pt idx="1">
                  <c:v>16</c:v>
                </c:pt>
                <c:pt idx="2">
                  <c:v>13</c:v>
                </c:pt>
                <c:pt idx="3">
                  <c:v>20</c:v>
                </c:pt>
                <c:pt idx="4">
                  <c:v>17</c:v>
                </c:pt>
                <c:pt idx="5">
                  <c:v>5</c:v>
                </c:pt>
                <c:pt idx="6">
                  <c:v>5</c:v>
                </c:pt>
                <c:pt idx="7">
                  <c:v>14</c:v>
                </c:pt>
                <c:pt idx="8">
                  <c:v>7</c:v>
                </c:pt>
                <c:pt idx="9">
                  <c:v>3</c:v>
                </c:pt>
                <c:pt idx="10">
                  <c:v>20</c:v>
                </c:pt>
              </c:numCache>
            </c:numRef>
          </c:val>
        </c:ser>
        <c:ser>
          <c:idx val="1"/>
          <c:order val="1"/>
          <c:cat>
            <c:strRef>
              <c:f>Лист1!$Q$1:$AA$1</c:f>
              <c:strCache>
                <c:ptCount val="11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8б</c:v>
                </c:pt>
                <c:pt idx="8">
                  <c:v>9а</c:v>
                </c:pt>
                <c:pt idx="9">
                  <c:v>10а</c:v>
                </c:pt>
                <c:pt idx="10">
                  <c:v>11а</c:v>
                </c:pt>
              </c:strCache>
            </c:strRef>
          </c:cat>
          <c:val>
            <c:numRef>
              <c:f>Лист1!$Q$3:$AA$3</c:f>
              <c:numCache>
                <c:formatCode>General</c:formatCode>
                <c:ptCount val="11"/>
                <c:pt idx="0">
                  <c:v>15</c:v>
                </c:pt>
                <c:pt idx="1">
                  <c:v>5</c:v>
                </c:pt>
                <c:pt idx="2">
                  <c:v>9</c:v>
                </c:pt>
                <c:pt idx="3">
                  <c:v>9</c:v>
                </c:pt>
                <c:pt idx="4">
                  <c:v>11</c:v>
                </c:pt>
                <c:pt idx="5">
                  <c:v>15</c:v>
                </c:pt>
                <c:pt idx="6">
                  <c:v>9</c:v>
                </c:pt>
                <c:pt idx="7">
                  <c:v>8</c:v>
                </c:pt>
                <c:pt idx="8">
                  <c:v>18</c:v>
                </c:pt>
                <c:pt idx="9">
                  <c:v>23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cat>
            <c:strRef>
              <c:f>Лист1!$Q$1:$AA$1</c:f>
              <c:strCache>
                <c:ptCount val="11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8б</c:v>
                </c:pt>
                <c:pt idx="8">
                  <c:v>9а</c:v>
                </c:pt>
                <c:pt idx="9">
                  <c:v>10а</c:v>
                </c:pt>
                <c:pt idx="10">
                  <c:v>11а</c:v>
                </c:pt>
              </c:strCache>
            </c:strRef>
          </c:cat>
          <c:val>
            <c:numRef>
              <c:f>Лист1!$Q$4:$AA$4</c:f>
              <c:numCache>
                <c:formatCode>General</c:formatCode>
                <c:ptCount val="11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  <c:pt idx="4">
                  <c:v>1</c:v>
                </c:pt>
                <c:pt idx="5">
                  <c:v>4</c:v>
                </c:pt>
                <c:pt idx="6">
                  <c:v>9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</c:ser>
        <c:axId val="41878272"/>
        <c:axId val="41879808"/>
      </c:barChart>
      <c:catAx>
        <c:axId val="41878272"/>
        <c:scaling>
          <c:orientation val="minMax"/>
        </c:scaling>
        <c:axPos val="b"/>
        <c:tickLblPos val="nextTo"/>
        <c:crossAx val="41879808"/>
        <c:crosses val="autoZero"/>
        <c:auto val="1"/>
        <c:lblAlgn val="ctr"/>
        <c:lblOffset val="100"/>
      </c:catAx>
      <c:valAx>
        <c:axId val="41879808"/>
        <c:scaling>
          <c:orientation val="minMax"/>
        </c:scaling>
        <c:axPos val="l"/>
        <c:majorGridlines/>
        <c:numFmt formatCode="General" sourceLinked="1"/>
        <c:tickLblPos val="nextTo"/>
        <c:crossAx val="418782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809951881014884E-2"/>
          <c:y val="7.4548702245552642E-2"/>
          <c:w val="0.77651290463691958"/>
          <c:h val="0.8326195683872849"/>
        </c:manualLayout>
      </c:layout>
      <c:barChart>
        <c:barDir val="col"/>
        <c:grouping val="clustered"/>
        <c:ser>
          <c:idx val="0"/>
          <c:order val="0"/>
          <c:cat>
            <c:strRef>
              <c:f>Лист1!$Q$5:$AA$5</c:f>
              <c:strCache>
                <c:ptCount val="11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8б</c:v>
                </c:pt>
                <c:pt idx="8">
                  <c:v>9а</c:v>
                </c:pt>
                <c:pt idx="9">
                  <c:v>10а</c:v>
                </c:pt>
                <c:pt idx="10">
                  <c:v>11а</c:v>
                </c:pt>
              </c:strCache>
            </c:strRef>
          </c:cat>
          <c:val>
            <c:numRef>
              <c:f>Лист1!$Q$6:$AA$6</c:f>
              <c:numCache>
                <c:formatCode>General</c:formatCode>
                <c:ptCount val="11"/>
                <c:pt idx="0">
                  <c:v>10</c:v>
                </c:pt>
                <c:pt idx="1">
                  <c:v>6</c:v>
                </c:pt>
                <c:pt idx="2">
                  <c:v>10</c:v>
                </c:pt>
                <c:pt idx="3">
                  <c:v>8</c:v>
                </c:pt>
                <c:pt idx="4">
                  <c:v>12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16</c:v>
                </c:pt>
                <c:pt idx="9">
                  <c:v>12</c:v>
                </c:pt>
                <c:pt idx="10">
                  <c:v>20</c:v>
                </c:pt>
              </c:numCache>
            </c:numRef>
          </c:val>
        </c:ser>
        <c:ser>
          <c:idx val="1"/>
          <c:order val="1"/>
          <c:cat>
            <c:strRef>
              <c:f>Лист1!$Q$5:$AA$5</c:f>
              <c:strCache>
                <c:ptCount val="11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8б</c:v>
                </c:pt>
                <c:pt idx="8">
                  <c:v>9а</c:v>
                </c:pt>
                <c:pt idx="9">
                  <c:v>10а</c:v>
                </c:pt>
                <c:pt idx="10">
                  <c:v>11а</c:v>
                </c:pt>
              </c:strCache>
            </c:strRef>
          </c:cat>
          <c:val>
            <c:numRef>
              <c:f>Лист1!$Q$7:$AA$7</c:f>
              <c:numCache>
                <c:formatCode>General</c:formatCode>
                <c:ptCount val="11"/>
                <c:pt idx="0">
                  <c:v>15</c:v>
                </c:pt>
                <c:pt idx="1">
                  <c:v>9</c:v>
                </c:pt>
                <c:pt idx="2">
                  <c:v>12</c:v>
                </c:pt>
                <c:pt idx="3">
                  <c:v>16</c:v>
                </c:pt>
                <c:pt idx="4">
                  <c:v>8</c:v>
                </c:pt>
                <c:pt idx="5">
                  <c:v>16</c:v>
                </c:pt>
                <c:pt idx="6">
                  <c:v>8</c:v>
                </c:pt>
                <c:pt idx="7">
                  <c:v>8</c:v>
                </c:pt>
                <c:pt idx="8">
                  <c:v>5</c:v>
                </c:pt>
                <c:pt idx="9">
                  <c:v>13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cat>
            <c:strRef>
              <c:f>Лист1!$Q$5:$AA$5</c:f>
              <c:strCache>
                <c:ptCount val="11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8б</c:v>
                </c:pt>
                <c:pt idx="8">
                  <c:v>9а</c:v>
                </c:pt>
                <c:pt idx="9">
                  <c:v>10а</c:v>
                </c:pt>
                <c:pt idx="10">
                  <c:v>11а</c:v>
                </c:pt>
              </c:strCache>
            </c:strRef>
          </c:cat>
          <c:val>
            <c:numRef>
              <c:f>Лист1!$Q$8:$AA$8</c:f>
              <c:numCache>
                <c:formatCode>General</c:formatCode>
                <c:ptCount val="11"/>
                <c:pt idx="0">
                  <c:v>2</c:v>
                </c:pt>
                <c:pt idx="1">
                  <c:v>11</c:v>
                </c:pt>
                <c:pt idx="2">
                  <c:v>5</c:v>
                </c:pt>
                <c:pt idx="3">
                  <c:v>5</c:v>
                </c:pt>
                <c:pt idx="4">
                  <c:v>9</c:v>
                </c:pt>
                <c:pt idx="5">
                  <c:v>4</c:v>
                </c:pt>
                <c:pt idx="6">
                  <c:v>6</c:v>
                </c:pt>
                <c:pt idx="7">
                  <c:v>12</c:v>
                </c:pt>
                <c:pt idx="8">
                  <c:v>8</c:v>
                </c:pt>
                <c:pt idx="9">
                  <c:v>3</c:v>
                </c:pt>
                <c:pt idx="10">
                  <c:v>0</c:v>
                </c:pt>
              </c:numCache>
            </c:numRef>
          </c:val>
        </c:ser>
        <c:axId val="41910272"/>
        <c:axId val="41911808"/>
      </c:barChart>
      <c:catAx>
        <c:axId val="41910272"/>
        <c:scaling>
          <c:orientation val="minMax"/>
        </c:scaling>
        <c:axPos val="b"/>
        <c:tickLblPos val="nextTo"/>
        <c:crossAx val="41911808"/>
        <c:crosses val="autoZero"/>
        <c:auto val="1"/>
        <c:lblAlgn val="ctr"/>
        <c:lblOffset val="100"/>
      </c:catAx>
      <c:valAx>
        <c:axId val="41911808"/>
        <c:scaling>
          <c:orientation val="minMax"/>
        </c:scaling>
        <c:axPos val="l"/>
        <c:majorGridlines/>
        <c:numFmt formatCode="General" sourceLinked="1"/>
        <c:tickLblPos val="nextTo"/>
        <c:crossAx val="41910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88189502864464"/>
          <c:y val="0.30907524926197977"/>
          <c:w val="9.5661804997184921E-2"/>
          <c:h val="0.40218088223051868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A7D7E-EA34-42D2-9A27-D8ADB222A5B5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CFAF2-0CE3-45B4-AC3F-77372F300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4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1B650-599A-43AB-A6F9-0262AF485BB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F:\для презентации\для презентации\01.jp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820472" cy="6552728"/>
          </a:xfrm>
          <a:prstGeom prst="roundRect">
            <a:avLst>
              <a:gd name="adj" fmla="val 3456"/>
            </a:avLst>
          </a:prstGeom>
          <a:solidFill>
            <a:srgbClr val="FFFFFF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osh12.edubratsk.ru/files/6voda.jpg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sosh12.edubratsk.ru/files/5istoriya.jpg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2.jpeg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hyperlink" Target="http://sosh12.edubratsk.ru/files/7ekolaif.jpg" TargetMode="External"/><Relationship Id="rId9" Type="http://schemas.openxmlformats.org/officeDocument/2006/relationships/image" Target="../media/image14.jpe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osh12.edubratsk.ru/files/6voda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solidFill>
                  <a:srgbClr val="3399FF"/>
                </a:solidFill>
                <a:latin typeface="Arial Black" pitchFamily="34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400" dirty="0" smtClean="0">
                <a:solidFill>
                  <a:srgbClr val="3399FF"/>
                </a:solidFill>
                <a:latin typeface="Arial Black" pitchFamily="34" charset="0"/>
              </a:rPr>
              <a:t>«Средняя общеобразовательная</a:t>
            </a:r>
          </a:p>
          <a:p>
            <a:pPr algn="ctr"/>
            <a:r>
              <a:rPr lang="ru-RU" sz="1400" dirty="0" smtClean="0">
                <a:solidFill>
                  <a:srgbClr val="3399FF"/>
                </a:solidFill>
                <a:latin typeface="Arial Black" pitchFamily="34" charset="0"/>
              </a:rPr>
              <a:t>школа №12 имени В.Г. Распутина»</a:t>
            </a:r>
          </a:p>
          <a:p>
            <a:pPr algn="ctr"/>
            <a:r>
              <a:rPr lang="ru-RU" sz="1400" dirty="0" smtClean="0">
                <a:solidFill>
                  <a:srgbClr val="3399FF"/>
                </a:solidFill>
                <a:latin typeface="Arial Black" pitchFamily="34" charset="0"/>
              </a:rPr>
              <a:t>муниципального образования города Братска</a:t>
            </a:r>
            <a:endParaRPr lang="ru-RU" sz="1400" dirty="0">
              <a:solidFill>
                <a:srgbClr val="3399FF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5085184"/>
            <a:ext cx="449999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2015 – 2016 </a:t>
            </a:r>
            <a:r>
              <a:rPr lang="ru-RU" sz="2800" b="1" i="1" dirty="0" err="1" smtClean="0"/>
              <a:t>уч.год</a:t>
            </a:r>
            <a:endParaRPr lang="ru-RU" sz="2800" b="1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5144"/>
            <a:ext cx="322041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2272" y="1340768"/>
            <a:ext cx="9059018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Анализ работы</a:t>
            </a:r>
          </a:p>
          <a:p>
            <a:pPr algn="ctr"/>
            <a:r>
              <a:rPr lang="ru-RU" sz="4800" b="1" cap="all" spc="0" dirty="0" smtClean="0">
                <a:ln/>
                <a:solidFill>
                  <a:srgbClr val="261C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ru-RU" sz="3600" b="1" cap="all" spc="0" dirty="0" smtClean="0">
                <a:ln/>
                <a:solidFill>
                  <a:srgbClr val="261C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педагогический менеджмент и </a:t>
            </a:r>
          </a:p>
          <a:p>
            <a:pPr algn="ctr"/>
            <a:r>
              <a:rPr lang="ru-RU" sz="3600" b="1" cap="all" spc="0" dirty="0" smtClean="0">
                <a:ln/>
                <a:solidFill>
                  <a:srgbClr val="261C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управленческие компетенции учителя </a:t>
            </a:r>
          </a:p>
          <a:p>
            <a:pPr algn="ctr"/>
            <a:r>
              <a:rPr lang="ru-RU" sz="3600" b="1" cap="all" spc="0" dirty="0" smtClean="0">
                <a:ln/>
                <a:solidFill>
                  <a:srgbClr val="261C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ресурс </a:t>
            </a:r>
          </a:p>
          <a:p>
            <a:pPr algn="ctr"/>
            <a:r>
              <a:rPr lang="ru-RU" sz="3600" b="1" cap="all" spc="0" dirty="0" smtClean="0">
                <a:ln/>
                <a:solidFill>
                  <a:srgbClr val="261C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эффективной реализации ФГОС»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467544" y="1196752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49694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ИНТЕГРАЦИЯ УРОЧНОЙ И </a:t>
            </a:r>
            <a:b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ВНЕУРОЧНОЙ ДЕЯТЕЛЬНОСТИ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75856" y="1340768"/>
          <a:ext cx="5697016" cy="330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67544" y="3770040"/>
          <a:ext cx="6552728" cy="308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410734"/>
            <a:ext cx="3888432" cy="3186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3645024"/>
            <a:ext cx="2658347" cy="1994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2958" y="260648"/>
            <a:ext cx="8463884" cy="900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ДОПОЛНИТЕЛЬНОЕ ОБРАЗОВАНИЕ 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03848" y="2564904"/>
            <a:ext cx="5040560" cy="37444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923928" y="2924944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black">
          <a:xfrm>
            <a:off x="4139952" y="1940639"/>
            <a:ext cx="4176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Обучение игре на гитаре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струнный ансамбль «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Виела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</a:t>
            </a:r>
          </a:p>
        </p:txBody>
      </p:sp>
      <p:sp>
        <p:nvSpPr>
          <p:cNvPr id="18" name="Овал 17"/>
          <p:cNvSpPr/>
          <p:nvPr/>
        </p:nvSpPr>
        <p:spPr>
          <a:xfrm>
            <a:off x="4860032" y="3645024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black">
          <a:xfrm>
            <a:off x="4860032" y="2924944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Народный танцевальный ансамбль «</a:t>
            </a:r>
            <a:r>
              <a:rPr lang="ru-RU" sz="24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Алькор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</a:t>
            </a:r>
          </a:p>
        </p:txBody>
      </p:sp>
      <p:sp>
        <p:nvSpPr>
          <p:cNvPr id="20" name="Овал 19"/>
          <p:cNvSpPr/>
          <p:nvPr/>
        </p:nvSpPr>
        <p:spPr>
          <a:xfrm>
            <a:off x="6084168" y="4653136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2" name="Овал 21"/>
          <p:cNvSpPr/>
          <p:nvPr/>
        </p:nvSpPr>
        <p:spPr>
          <a:xfrm>
            <a:off x="7740352" y="5949280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357298"/>
            <a:ext cx="3312368" cy="1301274"/>
          </a:xfrm>
          <a:prstGeom prst="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Художественно-эстетическое направление 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4581128"/>
            <a:ext cx="3141902" cy="209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F:\фото\Выложить на Сайт 20 ноябр\фото посвящение в 5 кл\DSC0388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3140968"/>
            <a:ext cx="3204097" cy="1933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  <p:bldP spid="19" grpId="0"/>
      <p:bldP spid="20" grpId="0" animBg="1"/>
      <p:bldP spid="2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885" y="1957631"/>
            <a:ext cx="3314036" cy="258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44734" y="332657"/>
            <a:ext cx="3225356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>
            <a:endCxn id="15" idx="5"/>
          </p:cNvCxnSpPr>
          <p:nvPr/>
        </p:nvCxnSpPr>
        <p:spPr>
          <a:xfrm>
            <a:off x="3059832" y="1484784"/>
            <a:ext cx="4297580" cy="35160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491880" y="1772816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2492896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8064" y="3140968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black">
          <a:xfrm>
            <a:off x="5292080" y="2492896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Малая спартакиада –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место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868144" y="3789040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black">
          <a:xfrm>
            <a:off x="5364088" y="5157192"/>
            <a:ext cx="360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Греко-римская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борьба – призеры и чемпионы областных, российских турниров 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04248" y="4509120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black">
          <a:xfrm>
            <a:off x="5724128" y="3356992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Илимпийские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игры –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место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3622" y="4066746"/>
            <a:ext cx="3711562" cy="24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3533522" cy="1309824"/>
          </a:xfrm>
          <a:prstGeom prst="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физкультурно-оздоровительное направление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6" y="3390470"/>
            <a:ext cx="4831054" cy="322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9"/>
          <p:cNvSpPr txBox="1">
            <a:spLocks/>
          </p:cNvSpPr>
          <p:nvPr/>
        </p:nvSpPr>
        <p:spPr>
          <a:xfrm>
            <a:off x="374848" y="260648"/>
            <a:ext cx="841199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ФЕСТИВАЛЬ«ВЕЛИКОЛЕПНАЯ ДЮЖИНА» – 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 ПРЕСТИЖНО</a:t>
            </a:r>
            <a:endParaRPr lang="ru-RU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580526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2013 год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>
          <a:xfrm>
            <a:off x="4427983" y="4293096"/>
            <a:ext cx="4521889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932040" y="627970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2014год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350962">
            <a:off x="4589442" y="1460819"/>
            <a:ext cx="4126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Будь смелей, поделись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своим талантом,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Верь  в себя. Признание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придет к тебе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Из жемчужины ты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станешь бриллиантом!</a:t>
            </a:r>
          </a:p>
          <a:p>
            <a:pPr algn="r"/>
            <a:r>
              <a:rPr lang="ru-RU" sz="2400" b="1" i="1" dirty="0" smtClean="0">
                <a:solidFill>
                  <a:srgbClr val="0070C0"/>
                </a:solidFill>
              </a:rPr>
              <a:t>(из гимна школы)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268760"/>
            <a:ext cx="4241489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899592" y="13407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2015 год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2015-2016 ВСЕ\фестиваль достижений 2016\дюжина шк №12   29.04.16\DSC_39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789040"/>
            <a:ext cx="3556995" cy="236654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763688" y="61653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2016 год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9"/>
          <p:cNvSpPr txBox="1">
            <a:spLocks/>
          </p:cNvSpPr>
          <p:nvPr/>
        </p:nvSpPr>
        <p:spPr>
          <a:xfrm>
            <a:off x="323528" y="476672"/>
            <a:ext cx="841199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МОНИТОРИНГ  УРОВНЯ АКТИВНОСТИ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ОБУЧАЮЩИХСЯ 1-4 классов</a:t>
            </a:r>
            <a:endParaRPr lang="ru-RU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9"/>
          <p:cNvSpPr txBox="1">
            <a:spLocks/>
          </p:cNvSpPr>
          <p:nvPr/>
        </p:nvSpPr>
        <p:spPr>
          <a:xfrm>
            <a:off x="323528" y="404664"/>
            <a:ext cx="841199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МОНИТОРИНГ  ДИНАМИКИ АКТИВНОСТИ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ОБУЧАЮЩИХСЯ 5 – 11 классов</a:t>
            </a:r>
            <a:endParaRPr lang="ru-RU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04664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528" y="1600200"/>
          <a:ext cx="8496944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9"/>
          <p:cNvSpPr txBox="1">
            <a:spLocks/>
          </p:cNvSpPr>
          <p:nvPr/>
        </p:nvSpPr>
        <p:spPr>
          <a:xfrm>
            <a:off x="323528" y="476672"/>
            <a:ext cx="841199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МОНИТОРИНГ  УРОВНЯ АКТИВНОСТИ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ОБУЧАЮЩИХСЯ 5 – 11 классов</a:t>
            </a:r>
            <a:endParaRPr lang="ru-RU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4"/>
          <p:cNvGrpSpPr/>
          <p:nvPr/>
        </p:nvGrpSpPr>
        <p:grpSpPr>
          <a:xfrm>
            <a:off x="1043608" y="1536886"/>
            <a:ext cx="4381089" cy="4124364"/>
            <a:chOff x="-652076" y="2016477"/>
            <a:chExt cx="4381089" cy="4545405"/>
          </a:xfrm>
        </p:grpSpPr>
        <p:sp>
          <p:nvSpPr>
            <p:cNvPr id="13" name="Freeform 5"/>
            <p:cNvSpPr>
              <a:spLocks/>
            </p:cNvSpPr>
            <p:nvPr/>
          </p:nvSpPr>
          <p:spPr bwMode="gray">
            <a:xfrm rot="10800000" flipH="1" flipV="1">
              <a:off x="2372260" y="3000759"/>
              <a:ext cx="809757" cy="3561123"/>
            </a:xfrm>
            <a:custGeom>
              <a:avLst/>
              <a:gdLst>
                <a:gd name="T0" fmla="*/ 2147483647 w 423"/>
                <a:gd name="T1" fmla="*/ 2147483647 h 537"/>
                <a:gd name="T2" fmla="*/ 2147483647 w 423"/>
                <a:gd name="T3" fmla="*/ 0 h 537"/>
                <a:gd name="T4" fmla="*/ 0 w 423"/>
                <a:gd name="T5" fmla="*/ 2147483647 h 537"/>
                <a:gd name="T6" fmla="*/ 0 60000 65536"/>
                <a:gd name="T7" fmla="*/ 0 60000 65536"/>
                <a:gd name="T8" fmla="*/ 0 60000 65536"/>
                <a:gd name="T9" fmla="*/ 0 w 423"/>
                <a:gd name="T10" fmla="*/ 0 h 537"/>
                <a:gd name="T11" fmla="*/ 423 w 423"/>
                <a:gd name="T12" fmla="*/ 537 h 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537">
                  <a:moveTo>
                    <a:pt x="421" y="537"/>
                  </a:moveTo>
                  <a:lnTo>
                    <a:pt x="423" y="0"/>
                  </a:lnTo>
                  <a:lnTo>
                    <a:pt x="0" y="5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grpSp>
          <p:nvGrpSpPr>
            <p:cNvPr id="4" name="Group 65"/>
            <p:cNvGrpSpPr>
              <a:grpSpLocks/>
            </p:cNvGrpSpPr>
            <p:nvPr/>
          </p:nvGrpSpPr>
          <p:grpSpPr bwMode="auto">
            <a:xfrm>
              <a:off x="-652076" y="2016477"/>
              <a:ext cx="4381089" cy="1058574"/>
              <a:chOff x="3780" y="2211"/>
              <a:chExt cx="1665" cy="326"/>
            </a:xfrm>
          </p:grpSpPr>
          <p:sp>
            <p:nvSpPr>
              <p:cNvPr id="19" name="AutoShape 66"/>
              <p:cNvSpPr>
                <a:spLocks noChangeArrowheads="1"/>
              </p:cNvSpPr>
              <p:nvPr/>
            </p:nvSpPr>
            <p:spPr bwMode="gray">
              <a:xfrm>
                <a:off x="3780" y="2211"/>
                <a:ext cx="1665" cy="326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3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endParaRPr>
              </a:p>
              <a:p>
                <a:pPr algn="ctr">
                  <a:defRPr/>
                </a:pPr>
                <a:r>
                  <a:rPr lang="ru-RU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Научно-методический </a:t>
                </a:r>
              </a:p>
              <a:p>
                <a:pPr algn="ctr">
                  <a:defRPr/>
                </a:pPr>
                <a:r>
                  <a:rPr lang="ru-RU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совет</a:t>
                </a:r>
                <a:endPara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endParaRPr>
              </a:p>
              <a:p>
                <a:pPr>
                  <a:defRPr/>
                </a:pPr>
                <a:endParaRPr lang="ru-RU" sz="3200" dirty="0">
                  <a:cs typeface="+mn-cs"/>
                </a:endParaRPr>
              </a:p>
            </p:txBody>
          </p:sp>
          <p:sp>
            <p:nvSpPr>
              <p:cNvPr id="20" name="AutoShape 67"/>
              <p:cNvSpPr>
                <a:spLocks noChangeArrowheads="1"/>
              </p:cNvSpPr>
              <p:nvPr/>
            </p:nvSpPr>
            <p:spPr bwMode="gray">
              <a:xfrm>
                <a:off x="3783" y="2211"/>
                <a:ext cx="1659" cy="52"/>
              </a:xfrm>
              <a:prstGeom prst="roundRect">
                <a:avLst>
                  <a:gd name="adj" fmla="val 445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2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/>
              </a:p>
            </p:txBody>
          </p:sp>
        </p:grpSp>
      </p:grpSp>
      <p:sp>
        <p:nvSpPr>
          <p:cNvPr id="34" name="Скругленный прямоугольник 33"/>
          <p:cNvSpPr/>
          <p:nvPr/>
        </p:nvSpPr>
        <p:spPr>
          <a:xfrm>
            <a:off x="323528" y="260648"/>
            <a:ext cx="8496944" cy="900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организации методической деятельности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107504" y="5880100"/>
            <a:ext cx="8865765" cy="977900"/>
            <a:chOff x="107504" y="5880100"/>
            <a:chExt cx="8865765" cy="9779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7504" y="5880100"/>
              <a:ext cx="1304925" cy="97790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03648" y="5880100"/>
              <a:ext cx="1304925" cy="97790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99792" y="5880100"/>
              <a:ext cx="1304925" cy="97790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52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95936" y="5880100"/>
              <a:ext cx="1304925" cy="97790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292080" y="5880100"/>
              <a:ext cx="1304925" cy="97790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588224" y="5880100"/>
              <a:ext cx="1304925" cy="97790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55" name="Picture 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884368" y="5880100"/>
              <a:ext cx="1088901" cy="97790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</p:grpSp>
      <p:cxnSp>
        <p:nvCxnSpPr>
          <p:cNvPr id="5" name="Прямая со стрелкой 4"/>
          <p:cNvCxnSpPr/>
          <p:nvPr/>
        </p:nvCxnSpPr>
        <p:spPr>
          <a:xfrm flipH="1">
            <a:off x="394966" y="3576316"/>
            <a:ext cx="672585" cy="2239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Прямая со стрелкой 58"/>
          <p:cNvCxnSpPr/>
          <p:nvPr/>
        </p:nvCxnSpPr>
        <p:spPr>
          <a:xfrm>
            <a:off x="8244408" y="3323075"/>
            <a:ext cx="479546" cy="249321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251520" y="1628800"/>
            <a:ext cx="9180512" cy="4187493"/>
            <a:chOff x="251520" y="1977811"/>
            <a:chExt cx="9180512" cy="4187493"/>
          </a:xfrm>
        </p:grpSpPr>
        <p:sp>
          <p:nvSpPr>
            <p:cNvPr id="21" name="Rectangle 68"/>
            <p:cNvSpPr>
              <a:spLocks noChangeArrowheads="1"/>
            </p:cNvSpPr>
            <p:nvPr/>
          </p:nvSpPr>
          <p:spPr bwMode="gray">
            <a:xfrm>
              <a:off x="2122590" y="1977811"/>
              <a:ext cx="3071814" cy="55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786926" y="3144958"/>
              <a:ext cx="2643206" cy="928694"/>
              <a:chOff x="4245" y="2118"/>
              <a:chExt cx="1200" cy="330"/>
            </a:xfrm>
          </p:grpSpPr>
          <p:sp>
            <p:nvSpPr>
              <p:cNvPr id="23" name="AutoShape 70"/>
              <p:cNvSpPr>
                <a:spLocks noChangeArrowheads="1"/>
              </p:cNvSpPr>
              <p:nvPr/>
            </p:nvSpPr>
            <p:spPr bwMode="gray">
              <a:xfrm>
                <a:off x="4245" y="2118"/>
                <a:ext cx="1200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3200" dirty="0">
                  <a:cs typeface="+mn-cs"/>
                </a:endParaRPr>
              </a:p>
            </p:txBody>
          </p:sp>
          <p:sp>
            <p:nvSpPr>
              <p:cNvPr id="24" name="AutoShape 71"/>
              <p:cNvSpPr>
                <a:spLocks noChangeArrowheads="1"/>
              </p:cNvSpPr>
              <p:nvPr/>
            </p:nvSpPr>
            <p:spPr bwMode="gray">
              <a:xfrm>
                <a:off x="4248" y="2120"/>
                <a:ext cx="1192" cy="105"/>
              </a:xfrm>
              <a:prstGeom prst="roundRect">
                <a:avLst>
                  <a:gd name="adj" fmla="val 445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1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/>
              </a:p>
            </p:txBody>
          </p:sp>
        </p:grpSp>
        <p:sp>
          <p:nvSpPr>
            <p:cNvPr id="15" name="Freeform 7"/>
            <p:cNvSpPr>
              <a:spLocks/>
            </p:cNvSpPr>
            <p:nvPr/>
          </p:nvSpPr>
          <p:spPr bwMode="gray">
            <a:xfrm>
              <a:off x="3430133" y="3573586"/>
              <a:ext cx="277772" cy="1583606"/>
            </a:xfrm>
            <a:custGeom>
              <a:avLst/>
              <a:gdLst>
                <a:gd name="T0" fmla="*/ 2147483647 w 423"/>
                <a:gd name="T1" fmla="*/ 2147483647 h 537"/>
                <a:gd name="T2" fmla="*/ 2147483647 w 423"/>
                <a:gd name="T3" fmla="*/ 0 h 537"/>
                <a:gd name="T4" fmla="*/ 0 w 423"/>
                <a:gd name="T5" fmla="*/ 2147483647 h 537"/>
                <a:gd name="T6" fmla="*/ 0 60000 65536"/>
                <a:gd name="T7" fmla="*/ 0 60000 65536"/>
                <a:gd name="T8" fmla="*/ 0 60000 65536"/>
                <a:gd name="T9" fmla="*/ 0 w 423"/>
                <a:gd name="T10" fmla="*/ 0 h 537"/>
                <a:gd name="T11" fmla="*/ 423 w 423"/>
                <a:gd name="T12" fmla="*/ 537 h 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537">
                  <a:moveTo>
                    <a:pt x="421" y="537"/>
                  </a:moveTo>
                  <a:lnTo>
                    <a:pt x="423" y="0"/>
                  </a:lnTo>
                  <a:lnTo>
                    <a:pt x="0" y="5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sp>
          <p:nvSpPr>
            <p:cNvPr id="25" name="Rectangle 72"/>
            <p:cNvSpPr>
              <a:spLocks noChangeArrowheads="1"/>
            </p:cNvSpPr>
            <p:nvPr/>
          </p:nvSpPr>
          <p:spPr bwMode="gray">
            <a:xfrm>
              <a:off x="755576" y="2996952"/>
              <a:ext cx="2571768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ШМС учителей естественно-математического цикла</a:t>
              </a:r>
              <a:endPara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grpSp>
          <p:nvGrpSpPr>
            <p:cNvPr id="8" name="Группа 48"/>
            <p:cNvGrpSpPr/>
            <p:nvPr/>
          </p:nvGrpSpPr>
          <p:grpSpPr>
            <a:xfrm>
              <a:off x="5436096" y="2852936"/>
              <a:ext cx="3143253" cy="3000395"/>
              <a:chOff x="4572000" y="1643050"/>
              <a:chExt cx="3143253" cy="3000395"/>
            </a:xfrm>
          </p:grpSpPr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4857752" y="1643050"/>
                <a:ext cx="2808287" cy="819150"/>
                <a:chOff x="4245" y="2118"/>
                <a:chExt cx="1200" cy="330"/>
              </a:xfrm>
            </p:grpSpPr>
            <p:sp>
              <p:nvSpPr>
                <p:cNvPr id="27" name="AutoShape 63"/>
                <p:cNvSpPr>
                  <a:spLocks noChangeArrowheads="1"/>
                </p:cNvSpPr>
                <p:nvPr/>
              </p:nvSpPr>
              <p:spPr bwMode="blackGray">
                <a:xfrm>
                  <a:off x="4245" y="2118"/>
                  <a:ext cx="1200" cy="33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folHlink"/>
                </a:solidFill>
                <a:ln w="38100" algn="ctr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 dirty="0">
                    <a:cs typeface="+mn-cs"/>
                  </a:endParaRPr>
                </a:p>
              </p:txBody>
            </p:sp>
            <p:sp>
              <p:nvSpPr>
                <p:cNvPr id="28" name="AutoShape 64"/>
                <p:cNvSpPr>
                  <a:spLocks noChangeArrowheads="1"/>
                </p:cNvSpPr>
                <p:nvPr/>
              </p:nvSpPr>
              <p:spPr bwMode="blackGray">
                <a:xfrm>
                  <a:off x="4248" y="2120"/>
                  <a:ext cx="1192" cy="105"/>
                </a:xfrm>
                <a:prstGeom prst="roundRect">
                  <a:avLst>
                    <a:gd name="adj" fmla="val 44556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chemeClr val="folHlink">
                        <a:alpha val="70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/>
                </a:p>
              </p:txBody>
            </p:sp>
          </p:grpSp>
          <p:grpSp>
            <p:nvGrpSpPr>
              <p:cNvPr id="10" name="Группа 45"/>
              <p:cNvGrpSpPr/>
              <p:nvPr/>
            </p:nvGrpSpPr>
            <p:grpSpPr>
              <a:xfrm>
                <a:off x="4572000" y="1785926"/>
                <a:ext cx="3143253" cy="2857519"/>
                <a:chOff x="4572000" y="1785926"/>
                <a:chExt cx="3143253" cy="2857519"/>
              </a:xfrm>
            </p:grpSpPr>
            <p:sp>
              <p:nvSpPr>
                <p:cNvPr id="16" name="Freeform 8"/>
                <p:cNvSpPr>
                  <a:spLocks/>
                </p:cNvSpPr>
                <p:nvPr/>
              </p:nvSpPr>
              <p:spPr bwMode="gray">
                <a:xfrm rot="5400000" flipH="1">
                  <a:off x="3788559" y="2926555"/>
                  <a:ext cx="2500331" cy="933450"/>
                </a:xfrm>
                <a:custGeom>
                  <a:avLst/>
                  <a:gdLst>
                    <a:gd name="T0" fmla="*/ 2147483647 w 723"/>
                    <a:gd name="T1" fmla="*/ 0 h 650"/>
                    <a:gd name="T2" fmla="*/ 2147483647 w 723"/>
                    <a:gd name="T3" fmla="*/ 2147483647 h 650"/>
                    <a:gd name="T4" fmla="*/ 0 w 723"/>
                    <a:gd name="T5" fmla="*/ 2147483647 h 650"/>
                    <a:gd name="T6" fmla="*/ 0 60000 65536"/>
                    <a:gd name="T7" fmla="*/ 0 60000 65536"/>
                    <a:gd name="T8" fmla="*/ 0 60000 65536"/>
                    <a:gd name="T9" fmla="*/ 0 w 723"/>
                    <a:gd name="T10" fmla="*/ 0 h 650"/>
                    <a:gd name="T11" fmla="*/ 723 w 723"/>
                    <a:gd name="T12" fmla="*/ 650 h 6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3" h="650">
                      <a:moveTo>
                        <a:pt x="720" y="0"/>
                      </a:moveTo>
                      <a:lnTo>
                        <a:pt x="723" y="643"/>
                      </a:lnTo>
                      <a:lnTo>
                        <a:pt x="0" y="650"/>
                      </a:lnTo>
                    </a:path>
                  </a:pathLst>
                </a:cu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29" name="Rectangle 55"/>
                <p:cNvSpPr>
                  <a:spLocks noChangeArrowheads="1"/>
                </p:cNvSpPr>
                <p:nvPr/>
              </p:nvSpPr>
              <p:spPr bwMode="gray">
                <a:xfrm>
                  <a:off x="4929190" y="1785926"/>
                  <a:ext cx="2786063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sz="3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  <a:cs typeface="+mn-cs"/>
                  </a:endParaRPr>
                </a:p>
              </p:txBody>
            </p:sp>
          </p:grpSp>
        </p:grpSp>
        <p:sp>
          <p:nvSpPr>
            <p:cNvPr id="48" name="Freeform 7"/>
            <p:cNvSpPr>
              <a:spLocks/>
            </p:cNvSpPr>
            <p:nvPr/>
          </p:nvSpPr>
          <p:spPr bwMode="gray">
            <a:xfrm flipH="1">
              <a:off x="5652120" y="4506840"/>
              <a:ext cx="226284" cy="722360"/>
            </a:xfrm>
            <a:custGeom>
              <a:avLst/>
              <a:gdLst>
                <a:gd name="T0" fmla="*/ 2147483647 w 423"/>
                <a:gd name="T1" fmla="*/ 2147483647 h 537"/>
                <a:gd name="T2" fmla="*/ 2147483647 w 423"/>
                <a:gd name="T3" fmla="*/ 0 h 537"/>
                <a:gd name="T4" fmla="*/ 0 w 423"/>
                <a:gd name="T5" fmla="*/ 2147483647 h 537"/>
                <a:gd name="T6" fmla="*/ 0 60000 65536"/>
                <a:gd name="T7" fmla="*/ 0 60000 65536"/>
                <a:gd name="T8" fmla="*/ 0 60000 65536"/>
                <a:gd name="T9" fmla="*/ 0 w 423"/>
                <a:gd name="T10" fmla="*/ 0 h 537"/>
                <a:gd name="T11" fmla="*/ 423 w 423"/>
                <a:gd name="T12" fmla="*/ 537 h 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537">
                  <a:moveTo>
                    <a:pt x="421" y="537"/>
                  </a:moveTo>
                  <a:lnTo>
                    <a:pt x="423" y="0"/>
                  </a:lnTo>
                  <a:lnTo>
                    <a:pt x="0" y="5"/>
                  </a:ln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37" name="AutoShape 59"/>
            <p:cNvSpPr>
              <a:spLocks noChangeArrowheads="1"/>
            </p:cNvSpPr>
            <p:nvPr/>
          </p:nvSpPr>
          <p:spPr bwMode="gray">
            <a:xfrm>
              <a:off x="5866434" y="4295707"/>
              <a:ext cx="2857520" cy="98805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sz="3200" dirty="0">
                <a:cs typeface="+mn-cs"/>
              </a:endParaRPr>
            </a:p>
          </p:txBody>
        </p:sp>
        <p:sp>
          <p:nvSpPr>
            <p:cNvPr id="39" name="Rectangle 56"/>
            <p:cNvSpPr>
              <a:spLocks noChangeArrowheads="1"/>
            </p:cNvSpPr>
            <p:nvPr/>
          </p:nvSpPr>
          <p:spPr bwMode="gray">
            <a:xfrm>
              <a:off x="5723558" y="4221089"/>
              <a:ext cx="3143240" cy="579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gray">
            <a:xfrm>
              <a:off x="3038172" y="4506840"/>
              <a:ext cx="237684" cy="794368"/>
            </a:xfrm>
            <a:custGeom>
              <a:avLst/>
              <a:gdLst>
                <a:gd name="T0" fmla="*/ 2147483647 w 423"/>
                <a:gd name="T1" fmla="*/ 2147483647 h 537"/>
                <a:gd name="T2" fmla="*/ 2147483647 w 423"/>
                <a:gd name="T3" fmla="*/ 0 h 537"/>
                <a:gd name="T4" fmla="*/ 0 w 423"/>
                <a:gd name="T5" fmla="*/ 2147483647 h 537"/>
                <a:gd name="T6" fmla="*/ 0 60000 65536"/>
                <a:gd name="T7" fmla="*/ 0 60000 65536"/>
                <a:gd name="T8" fmla="*/ 0 60000 65536"/>
                <a:gd name="T9" fmla="*/ 0 w 423"/>
                <a:gd name="T10" fmla="*/ 0 h 537"/>
                <a:gd name="T11" fmla="*/ 423 w 423"/>
                <a:gd name="T12" fmla="*/ 537 h 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537">
                  <a:moveTo>
                    <a:pt x="421" y="537"/>
                  </a:moveTo>
                  <a:lnTo>
                    <a:pt x="423" y="0"/>
                  </a:lnTo>
                  <a:lnTo>
                    <a:pt x="0" y="5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sp>
          <p:nvSpPr>
            <p:cNvPr id="41" name="AutoShape 70"/>
            <p:cNvSpPr>
              <a:spLocks noChangeArrowheads="1"/>
            </p:cNvSpPr>
            <p:nvPr/>
          </p:nvSpPr>
          <p:spPr bwMode="gray">
            <a:xfrm>
              <a:off x="394966" y="4292526"/>
              <a:ext cx="2624141" cy="10001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38100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3200" dirty="0">
                <a:cs typeface="+mn-cs"/>
              </a:endParaRPr>
            </a:p>
          </p:txBody>
        </p:sp>
        <p:sp>
          <p:nvSpPr>
            <p:cNvPr id="43" name="Rectangle 55"/>
            <p:cNvSpPr>
              <a:spLocks noChangeArrowheads="1"/>
            </p:cNvSpPr>
            <p:nvPr/>
          </p:nvSpPr>
          <p:spPr bwMode="gray">
            <a:xfrm>
              <a:off x="323528" y="4221088"/>
              <a:ext cx="27860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51520" y="4437112"/>
              <a:ext cx="30598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ШМС учителей гуманитарного цикла</a:t>
              </a:r>
              <a:endPara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860032" y="2924944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ШМС учителей  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социального цикла</a:t>
              </a:r>
              <a:endPara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627784" y="5085184"/>
              <a:ext cx="3528392" cy="108012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r>
                <a:rPr lang="ru-RU" sz="2000" b="1" dirty="0" smtClean="0"/>
                <a:t>Творческая группа</a:t>
              </a:r>
            </a:p>
            <a:p>
              <a:pPr algn="ctr"/>
              <a:r>
                <a:rPr lang="ru-RU" sz="2000" b="1" dirty="0" smtClean="0"/>
                <a:t>«Технология </a:t>
              </a:r>
              <a:r>
                <a:rPr lang="ru-RU" sz="2000" b="1" dirty="0" err="1" smtClean="0"/>
                <a:t>АМОиМ</a:t>
              </a:r>
              <a:r>
                <a:rPr lang="ru-RU" sz="2000" b="1" dirty="0" smtClean="0"/>
                <a:t>»</a:t>
              </a:r>
              <a:endParaRPr lang="ru-RU" sz="2000" b="1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471592" y="4437112"/>
              <a:ext cx="36724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ШМС учителей  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начальных классов</a:t>
              </a:r>
              <a:endPara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flipH="1">
            <a:off x="1769908" y="4934749"/>
            <a:ext cx="135776" cy="881544"/>
          </a:xfrm>
          <a:prstGeom prst="straightConnector1">
            <a:avLst/>
          </a:prstGeom>
          <a:ln>
            <a:solidFill>
              <a:srgbClr val="3399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6804248" y="4952197"/>
            <a:ext cx="171178" cy="864096"/>
          </a:xfrm>
          <a:prstGeom prst="straightConnector1">
            <a:avLst/>
          </a:prstGeom>
          <a:ln>
            <a:solidFill>
              <a:srgbClr val="FB80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79300">
            <a:off x="5866854" y="2331044"/>
            <a:ext cx="2956193" cy="2101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53731">
            <a:off x="6296415" y="4552849"/>
            <a:ext cx="2548682" cy="174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1906" y="260648"/>
            <a:ext cx="8424936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СИСТЕМА ВНУТРИФИРМЕННОГО </a:t>
            </a:r>
          </a:p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ПОВЫШЕНИЯ КВАЛИФИКАЦИИ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stCxn id="27" idx="4"/>
          </p:cNvCxnSpPr>
          <p:nvPr/>
        </p:nvCxnSpPr>
        <p:spPr>
          <a:xfrm flipV="1">
            <a:off x="575556" y="1628800"/>
            <a:ext cx="2196244" cy="424847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123728" y="2348880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19672" y="3212976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99592" y="472514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59632" y="3933056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55776" y="148478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28860" y="2391271"/>
            <a:ext cx="4000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ТЕХНОЛОГИЯ АМО и М – </a:t>
            </a:r>
          </a:p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89%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7824" y="1412776"/>
            <a:ext cx="5884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Семинары, </a:t>
            </a:r>
            <a:r>
              <a:rPr lang="ru-RU" sz="2400" dirty="0" err="1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вебинары</a:t>
            </a:r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– 125 фактов участия,</a:t>
            </a:r>
          </a:p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24 чел.(43%)</a:t>
            </a:r>
            <a:endParaRPr lang="ru-RU" sz="2400" dirty="0">
              <a:solidFill>
                <a:srgbClr val="000099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3212976"/>
            <a:ext cx="3268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Переподготовка – 3 чел</a:t>
            </a:r>
            <a:endParaRPr lang="ru-RU" sz="2400" dirty="0">
              <a:solidFill>
                <a:srgbClr val="000099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1680" y="3933056"/>
            <a:ext cx="3907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Очное обучение – 20 фактов</a:t>
            </a:r>
            <a:endParaRPr lang="ru-RU" sz="2400" dirty="0">
              <a:solidFill>
                <a:srgbClr val="000099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1640" y="4653136"/>
            <a:ext cx="5249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Школа современного педагога – 6 чел.</a:t>
            </a:r>
            <a:endParaRPr lang="ru-RU" sz="2400" dirty="0">
              <a:solidFill>
                <a:srgbClr val="000099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95536" y="5517232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55576" y="5517232"/>
            <a:ext cx="4611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Дистанционное обучение – 4 чел.</a:t>
            </a:r>
            <a:endParaRPr lang="ru-RU" sz="2400" dirty="0">
              <a:solidFill>
                <a:srgbClr val="000099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65016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/>
      <p:bldP spid="16" grpId="0"/>
      <p:bldP spid="24" grpId="0"/>
      <p:bldP spid="25" grpId="0"/>
      <p:bldP spid="26" grpId="0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Oval 3"/>
          <p:cNvSpPr>
            <a:spLocks noChangeArrowheads="1"/>
          </p:cNvSpPr>
          <p:nvPr/>
        </p:nvSpPr>
        <p:spPr bwMode="gray">
          <a:xfrm>
            <a:off x="5199063" y="2065338"/>
            <a:ext cx="2971800" cy="2971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gray">
          <a:xfrm>
            <a:off x="838200" y="2060848"/>
            <a:ext cx="2941712" cy="297629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83568" y="2204864"/>
            <a:ext cx="1000125" cy="977900"/>
            <a:chOff x="480" y="1200"/>
            <a:chExt cx="1042" cy="1019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815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99FF6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74814" name="Picture 19" descr="Picture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6" name="Text Box 30"/>
          <p:cNvSpPr txBox="1">
            <a:spLocks noChangeArrowheads="1"/>
          </p:cNvSpPr>
          <p:nvPr/>
        </p:nvSpPr>
        <p:spPr bwMode="white">
          <a:xfrm>
            <a:off x="251520" y="1916832"/>
            <a:ext cx="17281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effectLst>
                  <a:glow rad="139700">
                    <a:srgbClr val="EAEAEA"/>
                  </a:glow>
                </a:effectLst>
              </a:rPr>
              <a:t>Экспертиза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5867400" y="1773238"/>
            <a:ext cx="1000125" cy="977900"/>
            <a:chOff x="480" y="1200"/>
            <a:chExt cx="1042" cy="1019"/>
          </a:xfrm>
        </p:grpSpPr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811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FB8005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74810" name="Picture 49" descr="Picture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2339752" y="4437112"/>
            <a:ext cx="1008063" cy="977900"/>
            <a:chOff x="480" y="1200"/>
            <a:chExt cx="1042" cy="1019"/>
          </a:xfrm>
        </p:grpSpPr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807" name="Picture 17" descr="circuler_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FB8005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74806" name="Picture 19" descr="Picture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5857875" y="4357688"/>
            <a:ext cx="1000125" cy="977900"/>
            <a:chOff x="480" y="1200"/>
            <a:chExt cx="1042" cy="1019"/>
          </a:xfrm>
        </p:grpSpPr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799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74798" name="Picture 49" descr="Picture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7572375" y="3786188"/>
            <a:ext cx="1000125" cy="977900"/>
            <a:chOff x="480" y="1200"/>
            <a:chExt cx="1042" cy="1019"/>
          </a:xfrm>
        </p:grpSpPr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795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2912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99FF6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74794" name="Picture 49" descr="Picture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4500563" y="2924175"/>
            <a:ext cx="2232025" cy="1403350"/>
            <a:chOff x="480" y="336"/>
            <a:chExt cx="1486" cy="884"/>
          </a:xfrm>
        </p:grpSpPr>
        <p:sp>
          <p:nvSpPr>
            <p:cNvPr id="115758" name="AutoShape 46"/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chemeClr val="folHlink">
                    <a:gamma/>
                    <a:tint val="41176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15759" name="AutoShape 47"/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solidFill>
              <a:srgbClr val="CCFF99"/>
            </a:soli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grpSp>
        <p:nvGrpSpPr>
          <p:cNvPr id="17" name="Group 48"/>
          <p:cNvGrpSpPr>
            <a:grpSpLocks/>
          </p:cNvGrpSpPr>
          <p:nvPr/>
        </p:nvGrpSpPr>
        <p:grpSpPr bwMode="auto">
          <a:xfrm flipH="1">
            <a:off x="2195736" y="2924944"/>
            <a:ext cx="2397125" cy="1403350"/>
            <a:chOff x="480" y="336"/>
            <a:chExt cx="1486" cy="884"/>
          </a:xfrm>
        </p:grpSpPr>
        <p:sp>
          <p:nvSpPr>
            <p:cNvPr id="115761" name="AutoShape 49"/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27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15762" name="AutoShape 50"/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solidFill>
              <a:srgbClr val="FFFF99"/>
            </a:soli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115764" name="Text Box 8"/>
          <p:cNvSpPr txBox="1">
            <a:spLocks noChangeArrowheads="1"/>
          </p:cNvSpPr>
          <p:nvPr/>
        </p:nvSpPr>
        <p:spPr bwMode="white">
          <a:xfrm>
            <a:off x="4572000" y="3356992"/>
            <a:ext cx="18303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dirty="0" smtClean="0">
                <a:latin typeface="Arial Unicode MS" pitchFamily="34" charset="-128"/>
              </a:rPr>
              <a:t>Заочные</a:t>
            </a:r>
            <a:endParaRPr lang="en-US" sz="2000" dirty="0">
              <a:latin typeface="Arial Unicode MS" pitchFamily="34" charset="-128"/>
            </a:endParaRPr>
          </a:p>
        </p:txBody>
      </p:sp>
      <p:grpSp>
        <p:nvGrpSpPr>
          <p:cNvPr id="18" name="Group 45"/>
          <p:cNvGrpSpPr>
            <a:grpSpLocks/>
          </p:cNvGrpSpPr>
          <p:nvPr/>
        </p:nvGrpSpPr>
        <p:grpSpPr bwMode="auto">
          <a:xfrm>
            <a:off x="7524328" y="2132856"/>
            <a:ext cx="1000125" cy="977900"/>
            <a:chOff x="480" y="1200"/>
            <a:chExt cx="1042" cy="1019"/>
          </a:xfrm>
        </p:grpSpPr>
        <p:grpSp>
          <p:nvGrpSpPr>
            <p:cNvPr id="19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787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74786" name="Picture 49" descr="Picture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Text Box 50"/>
          <p:cNvSpPr txBox="1">
            <a:spLocks noChangeArrowheads="1"/>
          </p:cNvSpPr>
          <p:nvPr/>
        </p:nvSpPr>
        <p:spPr bwMode="white">
          <a:xfrm>
            <a:off x="2195736" y="5301208"/>
            <a:ext cx="22145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Публикации в сборниках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2000250" y="1714500"/>
            <a:ext cx="1000125" cy="977900"/>
            <a:chOff x="480" y="1200"/>
            <a:chExt cx="1042" cy="1019"/>
          </a:xfrm>
        </p:grpSpPr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783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74782" name="Picture 19" descr="Picture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" name="Text Box 30"/>
          <p:cNvSpPr txBox="1">
            <a:spLocks noChangeArrowheads="1"/>
          </p:cNvSpPr>
          <p:nvPr/>
        </p:nvSpPr>
        <p:spPr bwMode="white">
          <a:xfrm>
            <a:off x="1115616" y="1412776"/>
            <a:ext cx="27363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Члены жюри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6334" name="Text Box 30"/>
          <p:cNvSpPr txBox="1">
            <a:spLocks noChangeArrowheads="1"/>
          </p:cNvSpPr>
          <p:nvPr/>
        </p:nvSpPr>
        <p:spPr bwMode="white">
          <a:xfrm>
            <a:off x="7596336" y="4005064"/>
            <a:ext cx="10246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35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56332" name="Text Box 30"/>
          <p:cNvSpPr txBox="1">
            <a:spLocks noChangeArrowheads="1"/>
          </p:cNvSpPr>
          <p:nvPr/>
        </p:nvSpPr>
        <p:spPr bwMode="white">
          <a:xfrm>
            <a:off x="5796136" y="1988840"/>
            <a:ext cx="10801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40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white">
          <a:xfrm>
            <a:off x="1403648" y="1988840"/>
            <a:ext cx="21240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23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white">
          <a:xfrm>
            <a:off x="107504" y="2492896"/>
            <a:ext cx="21240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15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70" name="Text Box 30"/>
          <p:cNvSpPr txBox="1">
            <a:spLocks noChangeArrowheads="1"/>
          </p:cNvSpPr>
          <p:nvPr/>
        </p:nvSpPr>
        <p:spPr bwMode="white">
          <a:xfrm>
            <a:off x="2195736" y="4725144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4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71" name="Text Box 30"/>
          <p:cNvSpPr txBox="1">
            <a:spLocks noChangeArrowheads="1"/>
          </p:cNvSpPr>
          <p:nvPr/>
        </p:nvSpPr>
        <p:spPr bwMode="white">
          <a:xfrm>
            <a:off x="7596336" y="2420888"/>
            <a:ext cx="8252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28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72" name="Text Box 50"/>
          <p:cNvSpPr txBox="1">
            <a:spLocks noChangeArrowheads="1"/>
          </p:cNvSpPr>
          <p:nvPr/>
        </p:nvSpPr>
        <p:spPr bwMode="white">
          <a:xfrm>
            <a:off x="7236296" y="3068960"/>
            <a:ext cx="165618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effectLst>
                  <a:glow rad="139700">
                    <a:srgbClr val="EAEAEA"/>
                  </a:glow>
                </a:effectLst>
              </a:rPr>
              <a:t>конкурсы</a:t>
            </a:r>
            <a:endParaRPr lang="en-US" sz="1600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74" name="Text Box 30"/>
          <p:cNvSpPr txBox="1">
            <a:spLocks noChangeArrowheads="1"/>
          </p:cNvSpPr>
          <p:nvPr/>
        </p:nvSpPr>
        <p:spPr bwMode="white">
          <a:xfrm>
            <a:off x="5868144" y="4653136"/>
            <a:ext cx="10246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60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1520" y="260648"/>
            <a:ext cx="8424936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Формы повышения квалификации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Arc 17"/>
          <p:cNvSpPr>
            <a:spLocks/>
          </p:cNvSpPr>
          <p:nvPr/>
        </p:nvSpPr>
        <p:spPr bwMode="gray">
          <a:xfrm>
            <a:off x="0" y="5373216"/>
            <a:ext cx="1259632" cy="151216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" name="Group 45"/>
          <p:cNvGrpSpPr>
            <a:grpSpLocks/>
          </p:cNvGrpSpPr>
          <p:nvPr/>
        </p:nvGrpSpPr>
        <p:grpSpPr bwMode="auto">
          <a:xfrm>
            <a:off x="0" y="5157192"/>
            <a:ext cx="1331640" cy="1700808"/>
            <a:chOff x="482" y="1851"/>
            <a:chExt cx="860" cy="796"/>
          </a:xfrm>
        </p:grpSpPr>
        <p:sp>
          <p:nvSpPr>
            <p:cNvPr id="78" name="Freeform 46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47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48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49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2" name="Freeform 50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4102 w 224"/>
                <a:gd name="T1" fmla="*/ 3980 h 569"/>
                <a:gd name="T2" fmla="*/ 2931 w 224"/>
                <a:gd name="T3" fmla="*/ 1968 h 569"/>
                <a:gd name="T4" fmla="*/ 4783 w 224"/>
                <a:gd name="T5" fmla="*/ 1 h 569"/>
                <a:gd name="T6" fmla="*/ 6799 w 224"/>
                <a:gd name="T7" fmla="*/ 2049 h 569"/>
                <a:gd name="T8" fmla="*/ 5378 w 224"/>
                <a:gd name="T9" fmla="*/ 3980 h 569"/>
                <a:gd name="T10" fmla="*/ 5338 w 224"/>
                <a:gd name="T11" fmla="*/ 4897 h 569"/>
                <a:gd name="T12" fmla="*/ 8316 w 224"/>
                <a:gd name="T13" fmla="*/ 5717 h 569"/>
                <a:gd name="T14" fmla="*/ 8801 w 224"/>
                <a:gd name="T15" fmla="*/ 8052 h 569"/>
                <a:gd name="T16" fmla="*/ 8651 w 224"/>
                <a:gd name="T17" fmla="*/ 12674 h 569"/>
                <a:gd name="T18" fmla="*/ 8316 w 224"/>
                <a:gd name="T19" fmla="*/ 14412 h 569"/>
                <a:gd name="T20" fmla="*/ 7828 w 224"/>
                <a:gd name="T21" fmla="*/ 12186 h 569"/>
                <a:gd name="T22" fmla="*/ 7452 w 224"/>
                <a:gd name="T23" fmla="*/ 7988 h 569"/>
                <a:gd name="T24" fmla="*/ 6771 w 224"/>
                <a:gd name="T25" fmla="*/ 12674 h 569"/>
                <a:gd name="T26" fmla="*/ 5717 w 224"/>
                <a:gd name="T27" fmla="*/ 22504 h 569"/>
                <a:gd name="T28" fmla="*/ 3077 w 224"/>
                <a:gd name="T29" fmla="*/ 22341 h 569"/>
                <a:gd name="T30" fmla="*/ 1975 w 224"/>
                <a:gd name="T31" fmla="*/ 12858 h 569"/>
                <a:gd name="T32" fmla="*/ 1321 w 224"/>
                <a:gd name="T33" fmla="*/ 8232 h 569"/>
                <a:gd name="T34" fmla="*/ 973 w 224"/>
                <a:gd name="T35" fmla="*/ 12260 h 569"/>
                <a:gd name="T36" fmla="*/ 478 w 224"/>
                <a:gd name="T37" fmla="*/ 14412 h 569"/>
                <a:gd name="T38" fmla="*/ 1 w 224"/>
                <a:gd name="T39" fmla="*/ 12064 h 569"/>
                <a:gd name="T40" fmla="*/ 293 w 224"/>
                <a:gd name="T41" fmla="*/ 7280 h 569"/>
                <a:gd name="T42" fmla="*/ 927 w 224"/>
                <a:gd name="T43" fmla="*/ 5515 h 569"/>
                <a:gd name="T44" fmla="*/ 4046 w 224"/>
                <a:gd name="T45" fmla="*/ 4897 h 569"/>
                <a:gd name="T46" fmla="*/ 4102 w 224"/>
                <a:gd name="T47" fmla="*/ 3980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3" name="Freeform 51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4844079" y="5877272"/>
            <a:ext cx="27247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100%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охват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4" name="Рисунок 83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Прямоугольник 84"/>
          <p:cNvSpPr/>
          <p:nvPr/>
        </p:nvSpPr>
        <p:spPr>
          <a:xfrm>
            <a:off x="5548009" y="5301208"/>
            <a:ext cx="135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В/</a:t>
            </a:r>
            <a:r>
              <a:rPr lang="ru-RU" b="1" dirty="0" err="1" smtClean="0">
                <a:effectLst>
                  <a:glow rad="139700">
                    <a:srgbClr val="EAEAEA"/>
                  </a:glow>
                </a:effectLst>
              </a:rPr>
              <a:t>п</a:t>
            </a: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 модули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 Box 30"/>
          <p:cNvSpPr txBox="1">
            <a:spLocks noChangeArrowheads="1"/>
          </p:cNvSpPr>
          <p:nvPr/>
        </p:nvSpPr>
        <p:spPr bwMode="white">
          <a:xfrm>
            <a:off x="7415808" y="4725144"/>
            <a:ext cx="17281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effectLst>
                  <a:glow rad="139700">
                    <a:srgbClr val="EAEAEA"/>
                  </a:glow>
                </a:effectLst>
              </a:rPr>
              <a:t>ярмарка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7" name="Text Box 50"/>
          <p:cNvSpPr txBox="1">
            <a:spLocks noChangeArrowheads="1"/>
          </p:cNvSpPr>
          <p:nvPr/>
        </p:nvSpPr>
        <p:spPr bwMode="white">
          <a:xfrm>
            <a:off x="5076056" y="1340768"/>
            <a:ext cx="22145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err="1" smtClean="0">
                <a:effectLst>
                  <a:glow rad="139700">
                    <a:srgbClr val="EAEAEA"/>
                  </a:glow>
                </a:effectLst>
              </a:rPr>
              <a:t>Интернет-публикации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white">
          <a:xfrm>
            <a:off x="2627784" y="3356992"/>
            <a:ext cx="18303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dirty="0" smtClean="0">
                <a:latin typeface="Arial Unicode MS" pitchFamily="34" charset="-128"/>
              </a:rPr>
              <a:t>Очные</a:t>
            </a:r>
            <a:endParaRPr lang="en-US" sz="2000" dirty="0">
              <a:latin typeface="Arial Unicode MS" pitchFamily="34" charset="-128"/>
            </a:endParaRPr>
          </a:p>
        </p:txBody>
      </p:sp>
      <p:grpSp>
        <p:nvGrpSpPr>
          <p:cNvPr id="88" name="Group 45"/>
          <p:cNvGrpSpPr>
            <a:grpSpLocks/>
          </p:cNvGrpSpPr>
          <p:nvPr/>
        </p:nvGrpSpPr>
        <p:grpSpPr bwMode="auto">
          <a:xfrm>
            <a:off x="467544" y="3645024"/>
            <a:ext cx="1000125" cy="977900"/>
            <a:chOff x="480" y="1200"/>
            <a:chExt cx="1042" cy="1019"/>
          </a:xfrm>
        </p:grpSpPr>
        <p:grpSp>
          <p:nvGrpSpPr>
            <p:cNvPr id="89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91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90" name="Picture 49" descr="Picture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3" name="Text Box 50"/>
          <p:cNvSpPr txBox="1">
            <a:spLocks noChangeArrowheads="1"/>
          </p:cNvSpPr>
          <p:nvPr/>
        </p:nvSpPr>
        <p:spPr bwMode="white">
          <a:xfrm>
            <a:off x="179512" y="4653136"/>
            <a:ext cx="22145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Мастер - классы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94" name="Text Box 30"/>
          <p:cNvSpPr txBox="1">
            <a:spLocks noChangeArrowheads="1"/>
          </p:cNvSpPr>
          <p:nvPr/>
        </p:nvSpPr>
        <p:spPr bwMode="white">
          <a:xfrm>
            <a:off x="323528" y="3933056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9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  <p:bldP spid="115716" grpId="0" animBg="1"/>
      <p:bldP spid="56326" grpId="0"/>
      <p:bldP spid="115764" grpId="0"/>
      <p:bldP spid="62" grpId="0"/>
      <p:bldP spid="68" grpId="0"/>
      <p:bldP spid="56334" grpId="0"/>
      <p:bldP spid="56332" grpId="0"/>
      <p:bldP spid="66" grpId="0"/>
      <p:bldP spid="69" grpId="0"/>
      <p:bldP spid="70" grpId="0"/>
      <p:bldP spid="71" grpId="0"/>
      <p:bldP spid="72" grpId="0"/>
      <p:bldP spid="74" grpId="0"/>
      <p:bldP spid="85" grpId="0"/>
      <p:bldP spid="86" grpId="0"/>
      <p:bldP spid="87" grpId="0"/>
      <p:bldP spid="73" grpId="0"/>
      <p:bldP spid="93" grpId="0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17632" cy="223224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2400" dirty="0" smtClean="0"/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ru-RU" sz="2400" b="1" dirty="0" smtClean="0">
                <a:solidFill>
                  <a:srgbClr val="034ABD"/>
                </a:solidFill>
              </a:rPr>
              <a:t>ЦЕЛЬ: 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	</a:t>
            </a:r>
            <a:r>
              <a:rPr lang="ru-RU" sz="1600" dirty="0" smtClean="0"/>
              <a:t>овладение  учителем основами педагогического менеджмента, направленными на организацию учебного процесса и формирование учебно-познавательной деятельности обучающихся для достижения целей комплексного развития личности, готовой к жизни в новых социальных условиях</a:t>
            </a:r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47667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Гипотеза эксперимента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810898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ПОНЯТИЙНЫЙ АППАРАТ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611560" y="3140968"/>
            <a:ext cx="8229600" cy="352839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A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ЗАДАЧИ:</a:t>
            </a: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rgbClr val="034AB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обеспечение условий для непрерывного профессионального развития творческого потенциала педагогических работников, удовлетворение их информационных, учебно-методических, образовательных потребностей;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широкое использование возможностей системы «внутрифирменного обучения», самообразования, «внешних» ресурсов;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развитие педагогической кооперации педагогов через деятельность сообществ по циклам предметов, по предметной горизонтали и другим групповым формам методической работы,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поддержка и поощрение инициативы педагогов в постановке и решении профессиональных проблем,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обеспечение социализации обучающихся через применение механизмов управления, помогающих педагогу уверенно вести обучающихся к поставленным целям;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овладение учителями технологией </a:t>
            </a:r>
            <a:r>
              <a:rPr lang="ru-RU" dirty="0" err="1" smtClean="0"/>
              <a:t>модерации</a:t>
            </a:r>
            <a:r>
              <a:rPr lang="ru-RU" dirty="0" smtClean="0"/>
              <a:t>, как эффективной технологией, призванной обеспечить управляемое, продуктивное, творческое сотрудничество в процессе обсуждения или изучения различных вопросов или тем.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496944" cy="953774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АССОЦИИРОВАННАЯ  ШКОЛА </a:t>
            </a:r>
            <a:b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ЮНЕСКО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5940152" y="1628800"/>
            <a:ext cx="2846690" cy="2263895"/>
            <a:chOff x="357158" y="1976509"/>
            <a:chExt cx="6000792" cy="3980117"/>
          </a:xfrm>
        </p:grpSpPr>
        <p:pic>
          <p:nvPicPr>
            <p:cNvPr id="23554" name="Picture 2" descr="http://sosh12.edubratsk.ru/files/111.jpg"/>
            <p:cNvPicPr>
              <a:picLocks noChangeAspect="1" noChangeArrowheads="1"/>
            </p:cNvPicPr>
            <p:nvPr/>
          </p:nvPicPr>
          <p:blipFill>
            <a:blip r:embed="rId3" cstate="email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57158" y="1976509"/>
              <a:ext cx="6000792" cy="3980117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8" name="Picture 2" descr="http://sosh12.edubratsk.ru/files/111.jpg"/>
            <p:cNvPicPr>
              <a:picLocks noChangeAspect="1" noChangeArrowheads="1"/>
            </p:cNvPicPr>
            <p:nvPr/>
          </p:nvPicPr>
          <p:blipFill>
            <a:blip r:embed="rId4" cstate="email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70806" y="1987022"/>
              <a:ext cx="1785950" cy="11562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D:\2015-2016 ВСЕ\встреча с Якутском\фото\DSCN75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1484784"/>
            <a:ext cx="4104456" cy="3078342"/>
          </a:xfrm>
          <a:prstGeom prst="rect">
            <a:avLst/>
          </a:prstGeom>
          <a:noFill/>
        </p:spPr>
      </p:pic>
      <p:pic>
        <p:nvPicPr>
          <p:cNvPr id="2051" name="Picture 3" descr="D:\2015-2016 ВСЕ\Якутия 2015\Новая папка\20150707_17405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4192285"/>
            <a:ext cx="3861720" cy="2317032"/>
          </a:xfrm>
          <a:prstGeom prst="rect">
            <a:avLst/>
          </a:prstGeom>
          <a:noFill/>
        </p:spPr>
      </p:pic>
      <p:pic>
        <p:nvPicPr>
          <p:cNvPr id="2052" name="Picture 4" descr="D:\2015-2016 ВСЕ\Якутия 2015\Новая папка\20150709_14121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19672" y="4725144"/>
            <a:ext cx="2565576" cy="153934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>
            <a:stCxn id="5" idx="4"/>
          </p:cNvCxnSpPr>
          <p:nvPr/>
        </p:nvCxnSpPr>
        <p:spPr>
          <a:xfrm flipV="1">
            <a:off x="791580" y="1484784"/>
            <a:ext cx="648580" cy="309634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9"/>
          <p:cNvSpPr txBox="1">
            <a:spLocks/>
          </p:cNvSpPr>
          <p:nvPr/>
        </p:nvSpPr>
        <p:spPr>
          <a:xfrm>
            <a:off x="395536" y="260648"/>
            <a:ext cx="846274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С ОБЩЕСТВЕННЫМИ ОРГАНИЗАЦИЯМИ и ОО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43608" y="220486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99592" y="2780928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1560" y="4221088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5576" y="3429000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27548" y="1412776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1412776"/>
            <a:ext cx="7358114" cy="76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700" b="1" dirty="0" smtClean="0">
                <a:solidFill>
                  <a:srgbClr val="0070C0"/>
                </a:solidFill>
              </a:rPr>
              <a:t>Творческое объединение художников города «Колорит»</a:t>
            </a:r>
            <a:endParaRPr lang="ru-RU" sz="27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204864"/>
            <a:ext cx="7358114" cy="43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700" b="1" dirty="0" smtClean="0">
                <a:solidFill>
                  <a:srgbClr val="0070C0"/>
                </a:solidFill>
              </a:rPr>
              <a:t>Творческая студия «Воплощение»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780928"/>
            <a:ext cx="8244408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FF0000"/>
                </a:solidFill>
              </a:rPr>
              <a:t>      Совет ветеранов 23 микрорайона города Братска</a:t>
            </a:r>
            <a:endParaRPr lang="ru-RU" sz="2600" b="1" dirty="0" smtClean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221088"/>
            <a:ext cx="7992888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0070C0"/>
                </a:solidFill>
              </a:rPr>
              <a:t>  </a:t>
            </a:r>
            <a:endParaRPr lang="ru-RU" sz="2600" b="1" dirty="0" smtClean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3140968"/>
            <a:ext cx="74168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70C0"/>
                </a:solidFill>
              </a:rPr>
              <a:t>  «Гимназия №123 г. Барнаул, школа №546 г. Санкт- Петербург, школа №26 г. Якутск и др.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2580" y="495843"/>
            <a:ext cx="1748860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043608" y="4005064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70C0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Автономная некоммерческая организация высшего профессионального образования  СМОЛЬНЫЙ ИНСТИТУТ РОССИЙСКОЙ АКАДЕМИИ ОБРАЗОВАНИЯ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sz="2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496944" cy="810898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УСЛОВИЯ ДЛЯ НЕПРЕРЫВНОГО </a:t>
            </a:r>
          </a:p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ПРОФЕССИОНАЛЬНОГО РАЗВИТИЯ  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67544" y="1268760"/>
            <a:ext cx="1080120" cy="5112568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051448" y="210897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7584" y="3068960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9552" y="4941168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1560" y="4149080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59632" y="1268760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87624" y="4653136"/>
            <a:ext cx="7358114" cy="110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700" b="1" dirty="0" smtClean="0">
                <a:solidFill>
                  <a:srgbClr val="261CF2"/>
                </a:solidFill>
              </a:rPr>
              <a:t>Муниципальная </a:t>
            </a:r>
            <a:r>
              <a:rPr lang="ru-RU" sz="2700" b="1" dirty="0" err="1" smtClean="0">
                <a:solidFill>
                  <a:srgbClr val="261CF2"/>
                </a:solidFill>
              </a:rPr>
              <a:t>стажировочная</a:t>
            </a:r>
            <a:r>
              <a:rPr lang="ru-RU" sz="2700" b="1" dirty="0" smtClean="0">
                <a:solidFill>
                  <a:srgbClr val="261CF2"/>
                </a:solidFill>
              </a:rPr>
              <a:t> площадка</a:t>
            </a:r>
            <a:r>
              <a:rPr lang="ru-RU" sz="2800" b="1" dirty="0" smtClean="0">
                <a:solidFill>
                  <a:srgbClr val="261CF2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«Технология </a:t>
            </a:r>
            <a:r>
              <a:rPr lang="ru-RU" sz="2800" b="1" dirty="0" err="1" smtClean="0">
                <a:solidFill>
                  <a:srgbClr val="0070C0"/>
                </a:solidFill>
              </a:rPr>
              <a:t>АМОиМ</a:t>
            </a:r>
            <a:r>
              <a:rPr lang="ru-RU" sz="2800" b="1" dirty="0" smtClean="0">
                <a:solidFill>
                  <a:srgbClr val="0070C0"/>
                </a:solidFill>
              </a:rPr>
              <a:t> – эффективный инструмент реализации ФГОС»</a:t>
            </a:r>
            <a:r>
              <a:rPr lang="ru-RU" sz="2700" b="1" dirty="0" smtClean="0">
                <a:solidFill>
                  <a:srgbClr val="FF0000"/>
                </a:solidFill>
              </a:rPr>
              <a:t>, с 2015 г.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3861048"/>
            <a:ext cx="6696744" cy="76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700" b="1" dirty="0" smtClean="0">
                <a:solidFill>
                  <a:srgbClr val="FF0000"/>
                </a:solidFill>
              </a:rPr>
              <a:t>Муниципальная </a:t>
            </a:r>
            <a:r>
              <a:rPr lang="ru-RU" sz="2700" b="1" dirty="0" err="1" smtClean="0">
                <a:solidFill>
                  <a:srgbClr val="FF0000"/>
                </a:solidFill>
              </a:rPr>
              <a:t>пилотная</a:t>
            </a:r>
            <a:r>
              <a:rPr lang="ru-RU" sz="2700" b="1" dirty="0" smtClean="0">
                <a:solidFill>
                  <a:srgbClr val="FF0000"/>
                </a:solidFill>
              </a:rPr>
              <a:t> площадка по введению ФГОС ООО с 2013 г. 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1680" y="1700808"/>
            <a:ext cx="6660232" cy="763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FF0000"/>
                </a:solidFill>
              </a:rPr>
              <a:t> Федеральная инновационная площадка «Преемственность в образовании» с 2011 г.</a:t>
            </a:r>
            <a:endParaRPr lang="ru-RU" sz="2600" b="1" dirty="0" smtClean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2420888"/>
            <a:ext cx="7416824" cy="1430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0070C0"/>
                </a:solidFill>
              </a:rPr>
              <a:t>Опорная площадка «Технология </a:t>
            </a:r>
            <a:r>
              <a:rPr lang="ru-RU" sz="2600" b="1" dirty="0" err="1" smtClean="0">
                <a:solidFill>
                  <a:srgbClr val="0070C0"/>
                </a:solidFill>
              </a:rPr>
              <a:t>АМОиМ</a:t>
            </a:r>
            <a:r>
              <a:rPr lang="ru-RU" sz="2600" b="1" dirty="0" smtClean="0">
                <a:solidFill>
                  <a:srgbClr val="0070C0"/>
                </a:solidFill>
              </a:rPr>
              <a:t> – эффективный инструмент реализации ФГОС» АНО ДПО «ИОЦ ПКП «Мой университет», </a:t>
            </a:r>
          </a:p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0070C0"/>
                </a:solidFill>
              </a:rPr>
              <a:t>г. Петрозаводск, с 2015 г.</a:t>
            </a:r>
            <a:endParaRPr lang="ru-RU" sz="2600" b="1" dirty="0" smtClean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79712" y="1196752"/>
            <a:ext cx="84249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34ABD"/>
                </a:solidFill>
              </a:rPr>
              <a:t>  Ассоциированная школа ЮНЕСКО с 2012 г.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323528" y="6093296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99592" y="5877272"/>
            <a:ext cx="7358114" cy="76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700" b="1" dirty="0" smtClean="0">
                <a:solidFill>
                  <a:srgbClr val="FF0000"/>
                </a:solidFill>
              </a:rPr>
              <a:t>Школе присвоено имя Валентина Григорьевича Распутина в декабре 2015 г.</a:t>
            </a:r>
            <a:endParaRPr lang="ru-RU" sz="2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8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4"/>
          <p:cNvGrpSpPr/>
          <p:nvPr/>
        </p:nvGrpSpPr>
        <p:grpSpPr>
          <a:xfrm>
            <a:off x="4716016" y="2060848"/>
            <a:ext cx="4143938" cy="1944216"/>
            <a:chOff x="4716016" y="2060848"/>
            <a:chExt cx="4143938" cy="1944216"/>
          </a:xfrm>
        </p:grpSpPr>
        <p:grpSp>
          <p:nvGrpSpPr>
            <p:cNvPr id="3" name="Группа 84"/>
            <p:cNvGrpSpPr/>
            <p:nvPr/>
          </p:nvGrpSpPr>
          <p:grpSpPr>
            <a:xfrm>
              <a:off x="4716016" y="2060848"/>
              <a:ext cx="4143938" cy="1944216"/>
              <a:chOff x="4579596" y="1588712"/>
              <a:chExt cx="4359962" cy="1944216"/>
            </a:xfrm>
          </p:grpSpPr>
          <p:grpSp>
            <p:nvGrpSpPr>
              <p:cNvPr id="4" name="Группа 41"/>
              <p:cNvGrpSpPr/>
              <p:nvPr/>
            </p:nvGrpSpPr>
            <p:grpSpPr>
              <a:xfrm>
                <a:off x="4579596" y="1588712"/>
                <a:ext cx="4359962" cy="1944216"/>
                <a:chOff x="5072066" y="2571744"/>
                <a:chExt cx="3643337" cy="1627394"/>
              </a:xfrm>
            </p:grpSpPr>
            <p:sp>
              <p:nvSpPr>
                <p:cNvPr id="14" name="Freeform 6"/>
                <p:cNvSpPr>
                  <a:spLocks/>
                </p:cNvSpPr>
                <p:nvPr/>
              </p:nvSpPr>
              <p:spPr bwMode="gray">
                <a:xfrm>
                  <a:off x="5135373" y="2933387"/>
                  <a:ext cx="40196" cy="1265751"/>
                </a:xfrm>
                <a:custGeom>
                  <a:avLst/>
                  <a:gdLst>
                    <a:gd name="T0" fmla="*/ 0 w 2"/>
                    <a:gd name="T1" fmla="*/ 2147483647 h 463"/>
                    <a:gd name="T2" fmla="*/ 2147483647 w 2"/>
                    <a:gd name="T3" fmla="*/ 0 h 463"/>
                    <a:gd name="T4" fmla="*/ 0 60000 65536"/>
                    <a:gd name="T5" fmla="*/ 0 60000 65536"/>
                    <a:gd name="T6" fmla="*/ 0 w 2"/>
                    <a:gd name="T7" fmla="*/ 0 h 463"/>
                    <a:gd name="T8" fmla="*/ 2 w 2"/>
                    <a:gd name="T9" fmla="*/ 463 h 46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463">
                      <a:moveTo>
                        <a:pt x="0" y="463"/>
                      </a:moveTo>
                      <a:lnTo>
                        <a:pt x="2" y="0"/>
                      </a:ln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3200"/>
                </a:p>
              </p:txBody>
            </p:sp>
            <p:grpSp>
              <p:nvGrpSpPr>
                <p:cNvPr id="5" name="Group 61"/>
                <p:cNvGrpSpPr>
                  <a:grpSpLocks/>
                </p:cNvGrpSpPr>
                <p:nvPr/>
              </p:nvGrpSpPr>
              <p:grpSpPr bwMode="auto">
                <a:xfrm>
                  <a:off x="5406395" y="2571744"/>
                  <a:ext cx="3309008" cy="1428760"/>
                  <a:chOff x="4287" y="2118"/>
                  <a:chExt cx="1158" cy="330"/>
                </a:xfrm>
              </p:grpSpPr>
              <p:sp>
                <p:nvSpPr>
                  <p:cNvPr id="31" name="AutoShape 59"/>
                  <p:cNvSpPr>
                    <a:spLocks noChangeArrowheads="1"/>
                  </p:cNvSpPr>
                  <p:nvPr/>
                </p:nvSpPr>
                <p:spPr bwMode="gray">
                  <a:xfrm>
                    <a:off x="4287" y="2118"/>
                    <a:ext cx="1158" cy="33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hlink"/>
                  </a:solidFill>
                  <a:ln w="38100" algn="ctr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tx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200" dirty="0">
                      <a:cs typeface="+mn-cs"/>
                    </a:endParaRPr>
                  </a:p>
                </p:txBody>
              </p:sp>
              <p:sp>
                <p:nvSpPr>
                  <p:cNvPr id="32" name="AutoShape 60"/>
                  <p:cNvSpPr>
                    <a:spLocks noChangeArrowheads="1"/>
                  </p:cNvSpPr>
                  <p:nvPr/>
                </p:nvSpPr>
                <p:spPr bwMode="gray">
                  <a:xfrm>
                    <a:off x="4287" y="2120"/>
                    <a:ext cx="1153" cy="105"/>
                  </a:xfrm>
                  <a:prstGeom prst="roundRect">
                    <a:avLst>
                      <a:gd name="adj" fmla="val 44556"/>
                    </a:avLst>
                  </a:prstGeom>
                  <a:gradFill rotWithShape="1">
                    <a:gsLst>
                      <a:gs pos="0">
                        <a:srgbClr val="FFFFFF">
                          <a:alpha val="70000"/>
                        </a:srgbClr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sz="3200"/>
                  </a:p>
                </p:txBody>
              </p:sp>
            </p:grpSp>
            <p:sp>
              <p:nvSpPr>
                <p:cNvPr id="44" name="Freeform 6"/>
                <p:cNvSpPr>
                  <a:spLocks/>
                </p:cNvSpPr>
                <p:nvPr/>
              </p:nvSpPr>
              <p:spPr bwMode="gray">
                <a:xfrm>
                  <a:off x="5072066" y="3214686"/>
                  <a:ext cx="571504" cy="0"/>
                </a:xfrm>
                <a:custGeom>
                  <a:avLst/>
                  <a:gdLst>
                    <a:gd name="T0" fmla="*/ 0 w 2"/>
                    <a:gd name="T1" fmla="*/ 2147483647 h 463"/>
                    <a:gd name="T2" fmla="*/ 2147483647 w 2"/>
                    <a:gd name="T3" fmla="*/ 0 h 463"/>
                    <a:gd name="T4" fmla="*/ 0 60000 65536"/>
                    <a:gd name="T5" fmla="*/ 0 60000 65536"/>
                    <a:gd name="T6" fmla="*/ 0 w 2"/>
                    <a:gd name="T7" fmla="*/ 0 h 463"/>
                    <a:gd name="T8" fmla="*/ 2 w 2"/>
                    <a:gd name="T9" fmla="*/ 463 h 46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463">
                      <a:moveTo>
                        <a:pt x="0" y="463"/>
                      </a:moveTo>
                      <a:lnTo>
                        <a:pt x="2" y="0"/>
                      </a:ln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3200"/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5076056" y="1857018"/>
                <a:ext cx="3816424" cy="1019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2400"/>
                  </a:lnSpc>
                </a:pPr>
                <a:r>
                  <a:rPr lang="ru-RU" sz="2400" b="1" dirty="0" smtClean="0">
                    <a:solidFill>
                      <a:schemeClr val="bg1"/>
                    </a:solidFill>
                  </a:rPr>
                  <a:t>Внутрифирменная система повышения квалификации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4" name="Freeform 6"/>
            <p:cNvSpPr>
              <a:spLocks/>
            </p:cNvSpPr>
            <p:nvPr/>
          </p:nvSpPr>
          <p:spPr bwMode="gray">
            <a:xfrm rot="516818">
              <a:off x="4791556" y="2447652"/>
              <a:ext cx="363008" cy="74490"/>
            </a:xfrm>
            <a:custGeom>
              <a:avLst/>
              <a:gdLst>
                <a:gd name="T0" fmla="*/ 0 w 2"/>
                <a:gd name="T1" fmla="*/ 2147483647 h 463"/>
                <a:gd name="T2" fmla="*/ 2147483647 w 2"/>
                <a:gd name="T3" fmla="*/ 0 h 463"/>
                <a:gd name="T4" fmla="*/ 0 60000 65536"/>
                <a:gd name="T5" fmla="*/ 0 60000 65536"/>
                <a:gd name="T6" fmla="*/ 0 w 2"/>
                <a:gd name="T7" fmla="*/ 0 h 463"/>
                <a:gd name="T8" fmla="*/ 2 w 2"/>
                <a:gd name="T9" fmla="*/ 463 h 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63">
                  <a:moveTo>
                    <a:pt x="0" y="463"/>
                  </a:moveTo>
                  <a:lnTo>
                    <a:pt x="2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3200"/>
            </a:p>
          </p:txBody>
        </p:sp>
      </p:grpSp>
      <p:grpSp>
        <p:nvGrpSpPr>
          <p:cNvPr id="6" name="Группа 82"/>
          <p:cNvGrpSpPr/>
          <p:nvPr/>
        </p:nvGrpSpPr>
        <p:grpSpPr>
          <a:xfrm>
            <a:off x="539552" y="1124744"/>
            <a:ext cx="3785563" cy="3564543"/>
            <a:chOff x="370608" y="357736"/>
            <a:chExt cx="3785563" cy="3564543"/>
          </a:xfrm>
        </p:grpSpPr>
        <p:grpSp>
          <p:nvGrpSpPr>
            <p:cNvPr id="7" name="Группа 34"/>
            <p:cNvGrpSpPr/>
            <p:nvPr/>
          </p:nvGrpSpPr>
          <p:grpSpPr>
            <a:xfrm>
              <a:off x="370608" y="357736"/>
              <a:ext cx="3785563" cy="3564543"/>
              <a:chOff x="571472" y="1714488"/>
              <a:chExt cx="3286149" cy="3265326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gray">
              <a:xfrm rot="10800000" flipH="1" flipV="1">
                <a:off x="2571737" y="2176232"/>
                <a:ext cx="1285884" cy="2803582"/>
              </a:xfrm>
              <a:custGeom>
                <a:avLst/>
                <a:gdLst>
                  <a:gd name="T0" fmla="*/ 2147483647 w 423"/>
                  <a:gd name="T1" fmla="*/ 2147483647 h 537"/>
                  <a:gd name="T2" fmla="*/ 2147483647 w 423"/>
                  <a:gd name="T3" fmla="*/ 0 h 537"/>
                  <a:gd name="T4" fmla="*/ 0 w 423"/>
                  <a:gd name="T5" fmla="*/ 2147483647 h 537"/>
                  <a:gd name="T6" fmla="*/ 0 60000 65536"/>
                  <a:gd name="T7" fmla="*/ 0 60000 65536"/>
                  <a:gd name="T8" fmla="*/ 0 60000 65536"/>
                  <a:gd name="T9" fmla="*/ 0 w 423"/>
                  <a:gd name="T10" fmla="*/ 0 h 537"/>
                  <a:gd name="T11" fmla="*/ 423 w 423"/>
                  <a:gd name="T12" fmla="*/ 537 h 5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3" h="537">
                    <a:moveTo>
                      <a:pt x="421" y="537"/>
                    </a:moveTo>
                    <a:lnTo>
                      <a:pt x="423" y="0"/>
                    </a:lnTo>
                    <a:lnTo>
                      <a:pt x="0" y="5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/>
              </a:p>
            </p:txBody>
          </p:sp>
          <p:grpSp>
            <p:nvGrpSpPr>
              <p:cNvPr id="8" name="Group 65"/>
              <p:cNvGrpSpPr>
                <a:grpSpLocks/>
              </p:cNvGrpSpPr>
              <p:nvPr/>
            </p:nvGrpSpPr>
            <p:grpSpPr bwMode="auto">
              <a:xfrm>
                <a:off x="571472" y="1714488"/>
                <a:ext cx="3157542" cy="1071562"/>
                <a:chOff x="4245" y="2118"/>
                <a:chExt cx="1200" cy="330"/>
              </a:xfrm>
            </p:grpSpPr>
            <p:sp>
              <p:nvSpPr>
                <p:cNvPr id="19" name="AutoShape 66"/>
                <p:cNvSpPr>
                  <a:spLocks noChangeArrowheads="1"/>
                </p:cNvSpPr>
                <p:nvPr/>
              </p:nvSpPr>
              <p:spPr bwMode="gray">
                <a:xfrm>
                  <a:off x="4245" y="2118"/>
                  <a:ext cx="1200" cy="33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38100" algn="ctr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 dirty="0">
                    <a:cs typeface="+mn-cs"/>
                  </a:endParaRPr>
                </a:p>
              </p:txBody>
            </p:sp>
            <p:sp>
              <p:nvSpPr>
                <p:cNvPr id="20" name="AutoShape 67"/>
                <p:cNvSpPr>
                  <a:spLocks noChangeArrowheads="1"/>
                </p:cNvSpPr>
                <p:nvPr/>
              </p:nvSpPr>
              <p:spPr bwMode="gray">
                <a:xfrm>
                  <a:off x="4248" y="2120"/>
                  <a:ext cx="1192" cy="105"/>
                </a:xfrm>
                <a:prstGeom prst="roundRect">
                  <a:avLst>
                    <a:gd name="adj" fmla="val 44556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chemeClr val="accent2">
                        <a:alpha val="70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/>
                </a:p>
              </p:txBody>
            </p:sp>
          </p:grpSp>
        </p:grpSp>
        <p:sp>
          <p:nvSpPr>
            <p:cNvPr id="58" name="TextBox 57"/>
            <p:cNvSpPr txBox="1"/>
            <p:nvPr/>
          </p:nvSpPr>
          <p:spPr>
            <a:xfrm>
              <a:off x="467544" y="476672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Детские школьные организации</a:t>
              </a:r>
            </a:p>
          </p:txBody>
        </p:sp>
      </p:grpSp>
      <p:grpSp>
        <p:nvGrpSpPr>
          <p:cNvPr id="9" name="Группа 81"/>
          <p:cNvGrpSpPr/>
          <p:nvPr/>
        </p:nvGrpSpPr>
        <p:grpSpPr>
          <a:xfrm>
            <a:off x="179512" y="2276872"/>
            <a:ext cx="4104456" cy="2448272"/>
            <a:chOff x="226592" y="1442934"/>
            <a:chExt cx="4104456" cy="2448272"/>
          </a:xfrm>
        </p:grpSpPr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226592" y="1442934"/>
              <a:ext cx="3639039" cy="1437621"/>
              <a:chOff x="4245" y="2118"/>
              <a:chExt cx="1200" cy="330"/>
            </a:xfrm>
          </p:grpSpPr>
          <p:sp>
            <p:nvSpPr>
              <p:cNvPr id="23" name="AutoShape 70"/>
              <p:cNvSpPr>
                <a:spLocks noChangeArrowheads="1"/>
              </p:cNvSpPr>
              <p:nvPr/>
            </p:nvSpPr>
            <p:spPr bwMode="gray">
              <a:xfrm>
                <a:off x="4245" y="2118"/>
                <a:ext cx="1200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3200" dirty="0">
                  <a:cs typeface="+mn-cs"/>
                </a:endParaRPr>
              </a:p>
            </p:txBody>
          </p:sp>
          <p:sp>
            <p:nvSpPr>
              <p:cNvPr id="24" name="AutoShape 71"/>
              <p:cNvSpPr>
                <a:spLocks noChangeArrowheads="1"/>
              </p:cNvSpPr>
              <p:nvPr/>
            </p:nvSpPr>
            <p:spPr bwMode="gray">
              <a:xfrm>
                <a:off x="4248" y="2120"/>
                <a:ext cx="1192" cy="105"/>
              </a:xfrm>
              <a:prstGeom prst="roundRect">
                <a:avLst>
                  <a:gd name="adj" fmla="val 445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1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/>
              </a:p>
            </p:txBody>
          </p:sp>
        </p:grpSp>
        <p:sp>
          <p:nvSpPr>
            <p:cNvPr id="15" name="Freeform 7"/>
            <p:cNvSpPr>
              <a:spLocks/>
            </p:cNvSpPr>
            <p:nvPr/>
          </p:nvSpPr>
          <p:spPr bwMode="gray">
            <a:xfrm>
              <a:off x="3826991" y="2106451"/>
              <a:ext cx="504057" cy="1784755"/>
            </a:xfrm>
            <a:custGeom>
              <a:avLst/>
              <a:gdLst>
                <a:gd name="T0" fmla="*/ 2147483647 w 423"/>
                <a:gd name="T1" fmla="*/ 2147483647 h 537"/>
                <a:gd name="T2" fmla="*/ 2147483647 w 423"/>
                <a:gd name="T3" fmla="*/ 0 h 537"/>
                <a:gd name="T4" fmla="*/ 0 w 423"/>
                <a:gd name="T5" fmla="*/ 2147483647 h 537"/>
                <a:gd name="T6" fmla="*/ 0 60000 65536"/>
                <a:gd name="T7" fmla="*/ 0 60000 65536"/>
                <a:gd name="T8" fmla="*/ 0 60000 65536"/>
                <a:gd name="T9" fmla="*/ 0 w 423"/>
                <a:gd name="T10" fmla="*/ 0 h 537"/>
                <a:gd name="T11" fmla="*/ 423 w 423"/>
                <a:gd name="T12" fmla="*/ 537 h 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537">
                  <a:moveTo>
                    <a:pt x="421" y="537"/>
                  </a:moveTo>
                  <a:lnTo>
                    <a:pt x="423" y="0"/>
                  </a:lnTo>
                  <a:lnTo>
                    <a:pt x="0" y="5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</p:grpSp>
      <p:grpSp>
        <p:nvGrpSpPr>
          <p:cNvPr id="11" name="Группа 83"/>
          <p:cNvGrpSpPr/>
          <p:nvPr/>
        </p:nvGrpSpPr>
        <p:grpSpPr>
          <a:xfrm>
            <a:off x="4499992" y="1052736"/>
            <a:ext cx="4246402" cy="3672408"/>
            <a:chOff x="4475062" y="764709"/>
            <a:chExt cx="4246402" cy="4781061"/>
          </a:xfrm>
        </p:grpSpPr>
        <p:grpSp>
          <p:nvGrpSpPr>
            <p:cNvPr id="12" name="Группа 48"/>
            <p:cNvGrpSpPr/>
            <p:nvPr/>
          </p:nvGrpSpPr>
          <p:grpSpPr>
            <a:xfrm>
              <a:off x="4475062" y="764709"/>
              <a:ext cx="4246402" cy="4781061"/>
              <a:chOff x="4571999" y="2089861"/>
              <a:chExt cx="3089360" cy="4459951"/>
            </a:xfrm>
          </p:grpSpPr>
          <p:grpSp>
            <p:nvGrpSpPr>
              <p:cNvPr id="17" name="Group 62"/>
              <p:cNvGrpSpPr>
                <a:grpSpLocks/>
              </p:cNvGrpSpPr>
              <p:nvPr/>
            </p:nvGrpSpPr>
            <p:grpSpPr bwMode="auto">
              <a:xfrm>
                <a:off x="4834350" y="2089861"/>
                <a:ext cx="2827009" cy="1342910"/>
                <a:chOff x="4235" y="2298"/>
                <a:chExt cx="1208" cy="541"/>
              </a:xfrm>
            </p:grpSpPr>
            <p:sp>
              <p:nvSpPr>
                <p:cNvPr id="27" name="AutoShape 63"/>
                <p:cNvSpPr>
                  <a:spLocks noChangeArrowheads="1"/>
                </p:cNvSpPr>
                <p:nvPr/>
              </p:nvSpPr>
              <p:spPr bwMode="blackGray">
                <a:xfrm>
                  <a:off x="4243" y="2298"/>
                  <a:ext cx="1200" cy="54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folHlink"/>
                </a:solidFill>
                <a:ln w="38100" algn="ctr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 dirty="0">
                    <a:cs typeface="+mn-cs"/>
                  </a:endParaRPr>
                </a:p>
              </p:txBody>
            </p:sp>
            <p:sp>
              <p:nvSpPr>
                <p:cNvPr id="28" name="AutoShape 64"/>
                <p:cNvSpPr>
                  <a:spLocks noChangeArrowheads="1"/>
                </p:cNvSpPr>
                <p:nvPr/>
              </p:nvSpPr>
              <p:spPr bwMode="blackGray">
                <a:xfrm>
                  <a:off x="4235" y="2298"/>
                  <a:ext cx="1192" cy="105"/>
                </a:xfrm>
                <a:prstGeom prst="roundRect">
                  <a:avLst>
                    <a:gd name="adj" fmla="val 44556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chemeClr val="folHlink">
                        <a:alpha val="70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/>
                </a:p>
              </p:txBody>
            </p:sp>
          </p:grpSp>
          <p:sp>
            <p:nvSpPr>
              <p:cNvPr id="16" name="Freeform 8"/>
              <p:cNvSpPr>
                <a:spLocks/>
              </p:cNvSpPr>
              <p:nvPr/>
            </p:nvSpPr>
            <p:spPr bwMode="gray">
              <a:xfrm rot="5400000" flipH="1">
                <a:off x="2693307" y="4304409"/>
                <a:ext cx="4124095" cy="366711"/>
              </a:xfrm>
              <a:custGeom>
                <a:avLst/>
                <a:gdLst>
                  <a:gd name="T0" fmla="*/ 2147483647 w 723"/>
                  <a:gd name="T1" fmla="*/ 0 h 650"/>
                  <a:gd name="T2" fmla="*/ 2147483647 w 723"/>
                  <a:gd name="T3" fmla="*/ 2147483647 h 650"/>
                  <a:gd name="T4" fmla="*/ 0 w 723"/>
                  <a:gd name="T5" fmla="*/ 2147483647 h 650"/>
                  <a:gd name="T6" fmla="*/ 0 60000 65536"/>
                  <a:gd name="T7" fmla="*/ 0 60000 65536"/>
                  <a:gd name="T8" fmla="*/ 0 60000 65536"/>
                  <a:gd name="T9" fmla="*/ 0 w 723"/>
                  <a:gd name="T10" fmla="*/ 0 h 650"/>
                  <a:gd name="T11" fmla="*/ 723 w 723"/>
                  <a:gd name="T12" fmla="*/ 650 h 6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3" h="650">
                    <a:moveTo>
                      <a:pt x="720" y="0"/>
                    </a:moveTo>
                    <a:lnTo>
                      <a:pt x="723" y="643"/>
                    </a:lnTo>
                    <a:lnTo>
                      <a:pt x="0" y="650"/>
                    </a:ln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979120" y="908720"/>
              <a:ext cx="3600400" cy="526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ru-RU" sz="2400" b="1" dirty="0" smtClean="0">
                  <a:solidFill>
                    <a:schemeClr val="bg1"/>
                  </a:solidFill>
                </a:rPr>
                <a:t>Модульное обучение</a:t>
              </a:r>
            </a:p>
          </p:txBody>
        </p:sp>
      </p:grpSp>
      <p:pic>
        <p:nvPicPr>
          <p:cNvPr id="40" name="Рисунок 39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-2259632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79"/>
          <p:cNvGrpSpPr/>
          <p:nvPr/>
        </p:nvGrpSpPr>
        <p:grpSpPr>
          <a:xfrm flipV="1">
            <a:off x="539552" y="4437112"/>
            <a:ext cx="3960440" cy="1919137"/>
            <a:chOff x="226592" y="4102151"/>
            <a:chExt cx="3888432" cy="1703113"/>
          </a:xfrm>
        </p:grpSpPr>
        <p:grpSp>
          <p:nvGrpSpPr>
            <p:cNvPr id="21" name="Группа 34"/>
            <p:cNvGrpSpPr/>
            <p:nvPr/>
          </p:nvGrpSpPr>
          <p:grpSpPr>
            <a:xfrm>
              <a:off x="226592" y="4102151"/>
              <a:ext cx="3888432" cy="1703113"/>
              <a:chOff x="571472" y="1714488"/>
              <a:chExt cx="3500463" cy="1560150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gray">
              <a:xfrm rot="10800000" flipH="1" flipV="1">
                <a:off x="2786051" y="2143117"/>
                <a:ext cx="1285884" cy="1131521"/>
              </a:xfrm>
              <a:custGeom>
                <a:avLst/>
                <a:gdLst>
                  <a:gd name="T0" fmla="*/ 2147483647 w 423"/>
                  <a:gd name="T1" fmla="*/ 2147483647 h 537"/>
                  <a:gd name="T2" fmla="*/ 2147483647 w 423"/>
                  <a:gd name="T3" fmla="*/ 0 h 537"/>
                  <a:gd name="T4" fmla="*/ 0 w 423"/>
                  <a:gd name="T5" fmla="*/ 2147483647 h 537"/>
                  <a:gd name="T6" fmla="*/ 0 60000 65536"/>
                  <a:gd name="T7" fmla="*/ 0 60000 65536"/>
                  <a:gd name="T8" fmla="*/ 0 60000 65536"/>
                  <a:gd name="T9" fmla="*/ 0 w 423"/>
                  <a:gd name="T10" fmla="*/ 0 h 537"/>
                  <a:gd name="T11" fmla="*/ 423 w 423"/>
                  <a:gd name="T12" fmla="*/ 537 h 5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3" h="537">
                    <a:moveTo>
                      <a:pt x="421" y="537"/>
                    </a:moveTo>
                    <a:lnTo>
                      <a:pt x="423" y="0"/>
                    </a:lnTo>
                    <a:lnTo>
                      <a:pt x="0" y="5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/>
              </a:p>
            </p:txBody>
          </p:sp>
          <p:grpSp>
            <p:nvGrpSpPr>
              <p:cNvPr id="22" name="Group 65"/>
              <p:cNvGrpSpPr>
                <a:grpSpLocks/>
              </p:cNvGrpSpPr>
              <p:nvPr/>
            </p:nvGrpSpPr>
            <p:grpSpPr bwMode="auto">
              <a:xfrm>
                <a:off x="571472" y="1714488"/>
                <a:ext cx="3157542" cy="1071562"/>
                <a:chOff x="4245" y="2118"/>
                <a:chExt cx="1200" cy="330"/>
              </a:xfrm>
            </p:grpSpPr>
            <p:sp>
              <p:nvSpPr>
                <p:cNvPr id="74" name="AutoShape 66"/>
                <p:cNvSpPr>
                  <a:spLocks noChangeArrowheads="1"/>
                </p:cNvSpPr>
                <p:nvPr/>
              </p:nvSpPr>
              <p:spPr bwMode="gray">
                <a:xfrm>
                  <a:off x="4245" y="2118"/>
                  <a:ext cx="1200" cy="33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38100" algn="ctr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 dirty="0">
                    <a:cs typeface="+mn-cs"/>
                  </a:endParaRPr>
                </a:p>
              </p:txBody>
            </p:sp>
            <p:sp>
              <p:nvSpPr>
                <p:cNvPr id="75" name="AutoShape 67"/>
                <p:cNvSpPr>
                  <a:spLocks noChangeArrowheads="1"/>
                </p:cNvSpPr>
                <p:nvPr/>
              </p:nvSpPr>
              <p:spPr bwMode="gray">
                <a:xfrm>
                  <a:off x="4248" y="2120"/>
                  <a:ext cx="1192" cy="105"/>
                </a:xfrm>
                <a:prstGeom prst="roundRect">
                  <a:avLst>
                    <a:gd name="adj" fmla="val 44556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chemeClr val="accent2">
                        <a:alpha val="70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/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 flipV="1">
              <a:off x="370608" y="4348696"/>
              <a:ext cx="3096344" cy="914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 smtClean="0">
                <a:solidFill>
                  <a:schemeClr val="bg1"/>
                </a:solidFill>
              </a:endParaRP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Сетевое взаимодействие, сотрудничество с ОО</a:t>
              </a:r>
            </a:p>
          </p:txBody>
        </p:sp>
      </p:grpSp>
      <p:grpSp>
        <p:nvGrpSpPr>
          <p:cNvPr id="25" name="Группа 72"/>
          <p:cNvGrpSpPr/>
          <p:nvPr/>
        </p:nvGrpSpPr>
        <p:grpSpPr>
          <a:xfrm>
            <a:off x="4644008" y="4221088"/>
            <a:ext cx="4072039" cy="2097641"/>
            <a:chOff x="4644008" y="4293096"/>
            <a:chExt cx="4072039" cy="2097641"/>
          </a:xfrm>
        </p:grpSpPr>
        <p:sp>
          <p:nvSpPr>
            <p:cNvPr id="66" name="Freeform 6"/>
            <p:cNvSpPr>
              <a:spLocks/>
            </p:cNvSpPr>
            <p:nvPr/>
          </p:nvSpPr>
          <p:spPr bwMode="gray">
            <a:xfrm flipV="1">
              <a:off x="4644008" y="4293096"/>
              <a:ext cx="0" cy="1248170"/>
            </a:xfrm>
            <a:custGeom>
              <a:avLst/>
              <a:gdLst>
                <a:gd name="T0" fmla="*/ 0 w 2"/>
                <a:gd name="T1" fmla="*/ 2147483647 h 463"/>
                <a:gd name="T2" fmla="*/ 2147483647 w 2"/>
                <a:gd name="T3" fmla="*/ 0 h 463"/>
                <a:gd name="T4" fmla="*/ 0 60000 65536"/>
                <a:gd name="T5" fmla="*/ 0 60000 65536"/>
                <a:gd name="T6" fmla="*/ 0 w 2"/>
                <a:gd name="T7" fmla="*/ 0 h 463"/>
                <a:gd name="T8" fmla="*/ 2 w 2"/>
                <a:gd name="T9" fmla="*/ 463 h 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63">
                  <a:moveTo>
                    <a:pt x="0" y="463"/>
                  </a:moveTo>
                  <a:lnTo>
                    <a:pt x="2" y="0"/>
                  </a:ln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sp>
          <p:nvSpPr>
            <p:cNvPr id="69" name="AutoShape 59"/>
            <p:cNvSpPr>
              <a:spLocks noChangeArrowheads="1"/>
            </p:cNvSpPr>
            <p:nvPr/>
          </p:nvSpPr>
          <p:spPr bwMode="gray">
            <a:xfrm>
              <a:off x="5084529" y="5157192"/>
              <a:ext cx="3591929" cy="118873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3200" dirty="0">
                <a:cs typeface="+mn-cs"/>
              </a:endParaRPr>
            </a:p>
          </p:txBody>
        </p:sp>
        <p:sp>
          <p:nvSpPr>
            <p:cNvPr id="77" name="AutoShape 60"/>
            <p:cNvSpPr>
              <a:spLocks noChangeArrowheads="1"/>
            </p:cNvSpPr>
            <p:nvPr/>
          </p:nvSpPr>
          <p:spPr bwMode="gray">
            <a:xfrm>
              <a:off x="5148064" y="5085184"/>
              <a:ext cx="3567983" cy="378234"/>
            </a:xfrm>
            <a:prstGeom prst="roundRect">
              <a:avLst>
                <a:gd name="adj" fmla="val 445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3200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gray">
            <a:xfrm rot="244909">
              <a:off x="4644631" y="5473356"/>
              <a:ext cx="792088" cy="45719"/>
            </a:xfrm>
            <a:custGeom>
              <a:avLst/>
              <a:gdLst>
                <a:gd name="T0" fmla="*/ 0 w 2"/>
                <a:gd name="T1" fmla="*/ 2147483647 h 463"/>
                <a:gd name="T2" fmla="*/ 2147483647 w 2"/>
                <a:gd name="T3" fmla="*/ 0 h 463"/>
                <a:gd name="T4" fmla="*/ 0 60000 65536"/>
                <a:gd name="T5" fmla="*/ 0 60000 65536"/>
                <a:gd name="T6" fmla="*/ 0 w 2"/>
                <a:gd name="T7" fmla="*/ 0 h 463"/>
                <a:gd name="T8" fmla="*/ 2 w 2"/>
                <a:gd name="T9" fmla="*/ 463 h 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63">
                  <a:moveTo>
                    <a:pt x="0" y="463"/>
                  </a:moveTo>
                  <a:lnTo>
                    <a:pt x="2" y="0"/>
                  </a:ln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20072" y="5301208"/>
              <a:ext cx="316835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chemeClr val="bg1"/>
                  </a:solidFill>
                </a:rPr>
                <a:t>Школьные методические сообщества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67544" y="249289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890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Внеурочная деятельность и дополнительное образование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23528" y="260648"/>
            <a:ext cx="8496944" cy="72008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Интегративное образовательное пространство</a:t>
            </a:r>
          </a:p>
        </p:txBody>
      </p:sp>
      <p:pic>
        <p:nvPicPr>
          <p:cNvPr id="71" name="Рисунок 70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56" cy="10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82"/>
          <p:cNvGrpSpPr/>
          <p:nvPr/>
        </p:nvGrpSpPr>
        <p:grpSpPr>
          <a:xfrm>
            <a:off x="179512" y="2780928"/>
            <a:ext cx="4104456" cy="2465866"/>
            <a:chOff x="179512" y="2780928"/>
            <a:chExt cx="4104456" cy="2465866"/>
          </a:xfrm>
        </p:grpSpPr>
        <p:grpSp>
          <p:nvGrpSpPr>
            <p:cNvPr id="29" name="Группа 72"/>
            <p:cNvGrpSpPr/>
            <p:nvPr/>
          </p:nvGrpSpPr>
          <p:grpSpPr>
            <a:xfrm>
              <a:off x="194176" y="2780928"/>
              <a:ext cx="4089792" cy="2465866"/>
              <a:chOff x="194176" y="2780928"/>
              <a:chExt cx="4089792" cy="2465866"/>
            </a:xfrm>
          </p:grpSpPr>
          <p:sp>
            <p:nvSpPr>
              <p:cNvPr id="41" name="AutoShape 70"/>
              <p:cNvSpPr>
                <a:spLocks noChangeArrowheads="1"/>
              </p:cNvSpPr>
              <p:nvPr/>
            </p:nvSpPr>
            <p:spPr bwMode="gray">
              <a:xfrm>
                <a:off x="194176" y="3645024"/>
                <a:ext cx="3631314" cy="160177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38100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3200" dirty="0">
                  <a:cs typeface="+mn-cs"/>
                </a:endParaRPr>
              </a:p>
            </p:txBody>
          </p:sp>
          <p:sp>
            <p:nvSpPr>
              <p:cNvPr id="45" name="Freeform 7"/>
              <p:cNvSpPr>
                <a:spLocks/>
              </p:cNvSpPr>
              <p:nvPr/>
            </p:nvSpPr>
            <p:spPr bwMode="gray">
              <a:xfrm flipV="1">
                <a:off x="3707904" y="2780928"/>
                <a:ext cx="576064" cy="2160240"/>
              </a:xfrm>
              <a:custGeom>
                <a:avLst/>
                <a:gdLst>
                  <a:gd name="T0" fmla="*/ 2147483647 w 423"/>
                  <a:gd name="T1" fmla="*/ 2147483647 h 537"/>
                  <a:gd name="T2" fmla="*/ 2147483647 w 423"/>
                  <a:gd name="T3" fmla="*/ 0 h 537"/>
                  <a:gd name="T4" fmla="*/ 0 w 423"/>
                  <a:gd name="T5" fmla="*/ 2147483647 h 537"/>
                  <a:gd name="T6" fmla="*/ 0 60000 65536"/>
                  <a:gd name="T7" fmla="*/ 0 60000 65536"/>
                  <a:gd name="T8" fmla="*/ 0 60000 65536"/>
                  <a:gd name="T9" fmla="*/ 0 w 423"/>
                  <a:gd name="T10" fmla="*/ 0 h 537"/>
                  <a:gd name="T11" fmla="*/ 423 w 423"/>
                  <a:gd name="T12" fmla="*/ 537 h 5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3" h="537">
                    <a:moveTo>
                      <a:pt x="421" y="537"/>
                    </a:moveTo>
                    <a:lnTo>
                      <a:pt x="423" y="0"/>
                    </a:lnTo>
                    <a:lnTo>
                      <a:pt x="0" y="5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11560" y="3717032"/>
                <a:ext cx="3157705" cy="129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89000">
                  <a:lnSpc>
                    <a:spcPts val="24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defTabSz="889000">
                  <a:lnSpc>
                    <a:spcPts val="24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dirty="0" smtClean="0">
                    <a:solidFill>
                      <a:schemeClr val="bg1"/>
                    </a:solidFill>
                  </a:rPr>
                  <a:t>Проектная </a:t>
                </a:r>
              </a:p>
              <a:p>
                <a:pPr defTabSz="889000">
                  <a:lnSpc>
                    <a:spcPts val="24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dirty="0" smtClean="0">
                    <a:solidFill>
                      <a:schemeClr val="bg1"/>
                    </a:solidFill>
                  </a:rPr>
                  <a:t>деятельность</a:t>
                </a:r>
              </a:p>
            </p:txBody>
          </p:sp>
        </p:grpSp>
        <p:sp>
          <p:nvSpPr>
            <p:cNvPr id="76" name="AutoShape 71"/>
            <p:cNvSpPr>
              <a:spLocks noChangeArrowheads="1"/>
            </p:cNvSpPr>
            <p:nvPr/>
          </p:nvSpPr>
          <p:spPr bwMode="gray">
            <a:xfrm>
              <a:off x="179512" y="3645024"/>
              <a:ext cx="3686414" cy="456640"/>
            </a:xfrm>
            <a:prstGeom prst="roundRect">
              <a:avLst>
                <a:gd name="adj" fmla="val 445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00B0F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3200"/>
            </a:p>
          </p:txBody>
        </p:sp>
      </p:grpSp>
      <p:grpSp>
        <p:nvGrpSpPr>
          <p:cNvPr id="30" name="Группа 80"/>
          <p:cNvGrpSpPr/>
          <p:nvPr/>
        </p:nvGrpSpPr>
        <p:grpSpPr>
          <a:xfrm>
            <a:off x="4788024" y="3501008"/>
            <a:ext cx="4176464" cy="1661815"/>
            <a:chOff x="4788024" y="3501008"/>
            <a:chExt cx="4176464" cy="1661815"/>
          </a:xfrm>
        </p:grpSpPr>
        <p:sp>
          <p:nvSpPr>
            <p:cNvPr id="65" name="Freeform 7"/>
            <p:cNvSpPr>
              <a:spLocks/>
            </p:cNvSpPr>
            <p:nvPr/>
          </p:nvSpPr>
          <p:spPr bwMode="gray">
            <a:xfrm flipH="1" flipV="1">
              <a:off x="4788024" y="4581128"/>
              <a:ext cx="360040" cy="432048"/>
            </a:xfrm>
            <a:custGeom>
              <a:avLst/>
              <a:gdLst>
                <a:gd name="T0" fmla="*/ 2147483647 w 423"/>
                <a:gd name="T1" fmla="*/ 2147483647 h 537"/>
                <a:gd name="T2" fmla="*/ 2147483647 w 423"/>
                <a:gd name="T3" fmla="*/ 0 h 537"/>
                <a:gd name="T4" fmla="*/ 0 w 423"/>
                <a:gd name="T5" fmla="*/ 2147483647 h 537"/>
                <a:gd name="T6" fmla="*/ 0 60000 65536"/>
                <a:gd name="T7" fmla="*/ 0 60000 65536"/>
                <a:gd name="T8" fmla="*/ 0 60000 65536"/>
                <a:gd name="T9" fmla="*/ 0 w 423"/>
                <a:gd name="T10" fmla="*/ 0 h 537"/>
                <a:gd name="T11" fmla="*/ 423 w 423"/>
                <a:gd name="T12" fmla="*/ 537 h 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537">
                  <a:moveTo>
                    <a:pt x="421" y="537"/>
                  </a:moveTo>
                  <a:lnTo>
                    <a:pt x="423" y="0"/>
                  </a:lnTo>
                  <a:lnTo>
                    <a:pt x="0" y="5"/>
                  </a:lnTo>
                </a:path>
              </a:pathLst>
            </a:custGeom>
            <a:noFill/>
            <a:ln w="38100">
              <a:solidFill>
                <a:srgbClr val="FB8005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grpSp>
          <p:nvGrpSpPr>
            <p:cNvPr id="33" name="Группа 81"/>
            <p:cNvGrpSpPr/>
            <p:nvPr/>
          </p:nvGrpSpPr>
          <p:grpSpPr>
            <a:xfrm>
              <a:off x="5130685" y="3501008"/>
              <a:ext cx="3833803" cy="1661815"/>
              <a:chOff x="5130685" y="3501008"/>
              <a:chExt cx="3833803" cy="1661815"/>
            </a:xfrm>
          </p:grpSpPr>
          <p:grpSp>
            <p:nvGrpSpPr>
              <p:cNvPr id="34" name="Группа 85"/>
              <p:cNvGrpSpPr/>
              <p:nvPr/>
            </p:nvGrpSpPr>
            <p:grpSpPr>
              <a:xfrm>
                <a:off x="5130685" y="3501008"/>
                <a:ext cx="3833803" cy="1661815"/>
                <a:chOff x="5249771" y="2852936"/>
                <a:chExt cx="3833803" cy="1661815"/>
              </a:xfrm>
            </p:grpSpPr>
            <p:sp>
              <p:nvSpPr>
                <p:cNvPr id="37" name="AutoShape 59"/>
                <p:cNvSpPr>
                  <a:spLocks noChangeArrowheads="1"/>
                </p:cNvSpPr>
                <p:nvPr/>
              </p:nvSpPr>
              <p:spPr bwMode="gray">
                <a:xfrm>
                  <a:off x="5249771" y="2852936"/>
                  <a:ext cx="3797292" cy="1638408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ru-RU" sz="3200" dirty="0">
                    <a:cs typeface="+mn-cs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483174" y="3789040"/>
                  <a:ext cx="3600400" cy="7257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889000">
                    <a:lnSpc>
                      <a:spcPts val="2400"/>
                    </a:lnSpc>
                    <a:spcBef>
                      <a:spcPct val="0"/>
                    </a:spcBef>
                  </a:pPr>
                  <a:r>
                    <a:rPr lang="ru-RU" sz="2800" b="1" dirty="0" err="1" smtClean="0">
                      <a:solidFill>
                        <a:schemeClr val="bg1"/>
                      </a:solidFill>
                    </a:rPr>
                    <a:t>Культуротворческие</a:t>
                  </a:r>
                  <a:r>
                    <a:rPr lang="ru-RU" sz="2800" b="1" dirty="0" smtClean="0">
                      <a:solidFill>
                        <a:schemeClr val="bg1"/>
                      </a:solidFill>
                    </a:rPr>
                    <a:t> Ассамблеи</a:t>
                  </a:r>
                </a:p>
              </p:txBody>
            </p:sp>
          </p:grpSp>
          <p:sp>
            <p:nvSpPr>
              <p:cNvPr id="80" name="AutoShape 60"/>
              <p:cNvSpPr>
                <a:spLocks noChangeArrowheads="1"/>
              </p:cNvSpPr>
              <p:nvPr/>
            </p:nvSpPr>
            <p:spPr bwMode="gray">
              <a:xfrm>
                <a:off x="5364088" y="3501008"/>
                <a:ext cx="3567983" cy="378234"/>
              </a:xfrm>
              <a:prstGeom prst="roundRect">
                <a:avLst>
                  <a:gd name="adj" fmla="val 44556"/>
                </a:avLst>
              </a:prstGeom>
              <a:gradFill flip="none" rotWithShape="1">
                <a:gsLst>
                  <a:gs pos="1000">
                    <a:srgbClr val="FB8005">
                      <a:tint val="66000"/>
                      <a:satMod val="160000"/>
                      <a:alpha val="5000"/>
                    </a:srgbClr>
                  </a:gs>
                  <a:gs pos="50000">
                    <a:srgbClr val="FB8005">
                      <a:tint val="44500"/>
                      <a:satMod val="160000"/>
                    </a:srgbClr>
                  </a:gs>
                  <a:gs pos="100000">
                    <a:srgbClr val="FB8005">
                      <a:tint val="23500"/>
                      <a:satMod val="160000"/>
                      <a:alpha val="45000"/>
                    </a:srgbClr>
                  </a:gs>
                </a:gsLst>
                <a:lin ang="5400000" scaled="0"/>
                <a:tileRect/>
              </a:gradFill>
              <a:ln w="9525" algn="ctr">
                <a:solidFill>
                  <a:srgbClr val="FB800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/>
              </a:p>
            </p:txBody>
          </p:sp>
        </p:grpSp>
      </p:grpSp>
      <p:graphicFrame>
        <p:nvGraphicFramePr>
          <p:cNvPr id="78" name="Диаграмма 77"/>
          <p:cNvGraphicFramePr/>
          <p:nvPr/>
        </p:nvGraphicFramePr>
        <p:xfrm>
          <a:off x="2195736" y="2564904"/>
          <a:ext cx="46085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9" name="TextBox 78"/>
          <p:cNvSpPr txBox="1"/>
          <p:nvPr/>
        </p:nvSpPr>
        <p:spPr>
          <a:xfrm rot="21295201">
            <a:off x="3107404" y="2674075"/>
            <a:ext cx="2895284" cy="153491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15680"/>
              </a:avLst>
            </a:prstTxWarp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rgbClr val="122C14"/>
                  </a:glow>
                </a:effectLst>
              </a:rPr>
              <a:t>Человек</a:t>
            </a:r>
          </a:p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rgbClr val="122C14"/>
                  </a:glow>
                </a:effectLst>
              </a:rPr>
              <a:t>Культура</a:t>
            </a:r>
          </a:p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rgbClr val="122C14"/>
                  </a:glow>
                </a:effectLst>
              </a:rPr>
              <a:t>Творчество</a:t>
            </a:r>
          </a:p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rgbClr val="122C14"/>
                  </a:glow>
                </a:effectLst>
              </a:rPr>
              <a:t>Общество</a:t>
            </a:r>
            <a:endParaRPr lang="ru-RU" sz="2000" b="1" dirty="0">
              <a:solidFill>
                <a:schemeClr val="bg1"/>
              </a:solidFill>
              <a:effectLst>
                <a:glow rad="101600">
                  <a:srgbClr val="122C14"/>
                </a:glo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8" grpId="0">
        <p:bldAsOne/>
      </p:bldGraphic>
      <p:bldP spid="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96944" cy="953774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ЧАСТЬ, ФОРМИРУЕМАЯ УЧАСТНИКАМИ ОБРАЗОВАТЕЛЬНОЙ ДЕЯТЕЛЬНОСТИ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88640"/>
            <a:ext cx="18573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Группа 62"/>
          <p:cNvGrpSpPr/>
          <p:nvPr/>
        </p:nvGrpSpPr>
        <p:grpSpPr>
          <a:xfrm>
            <a:off x="838200" y="2060848"/>
            <a:ext cx="7332663" cy="2976290"/>
            <a:chOff x="838200" y="2060848"/>
            <a:chExt cx="7332663" cy="297629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gray">
            <a:xfrm>
              <a:off x="5199063" y="2065338"/>
              <a:ext cx="2971800" cy="2971800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gray">
            <a:xfrm>
              <a:off x="838200" y="2060848"/>
              <a:ext cx="2941712" cy="2976290"/>
            </a:xfrm>
            <a:prstGeom prst="ellips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195736" y="2924175"/>
            <a:ext cx="4564560" cy="1404119"/>
            <a:chOff x="2195736" y="2924175"/>
            <a:chExt cx="4564560" cy="1404119"/>
          </a:xfrm>
        </p:grpSpPr>
        <p:grpSp>
          <p:nvGrpSpPr>
            <p:cNvPr id="31" name="Group 45"/>
            <p:cNvGrpSpPr>
              <a:grpSpLocks/>
            </p:cNvGrpSpPr>
            <p:nvPr/>
          </p:nvGrpSpPr>
          <p:grpSpPr bwMode="auto">
            <a:xfrm>
              <a:off x="4500563" y="2924175"/>
              <a:ext cx="2232025" cy="1403350"/>
              <a:chOff x="480" y="336"/>
              <a:chExt cx="1486" cy="884"/>
            </a:xfrm>
          </p:grpSpPr>
          <p:sp>
            <p:nvSpPr>
              <p:cNvPr id="32" name="AutoShape 46"/>
              <p:cNvSpPr>
                <a:spLocks noChangeArrowheads="1"/>
              </p:cNvSpPr>
              <p:nvPr/>
            </p:nvSpPr>
            <p:spPr bwMode="gray">
              <a:xfrm>
                <a:off x="480" y="336"/>
                <a:ext cx="1486" cy="884"/>
              </a:xfrm>
              <a:prstGeom prst="homePlate">
                <a:avLst>
                  <a:gd name="adj" fmla="val 42025"/>
                </a:avLst>
              </a:prstGeom>
              <a:gradFill rotWithShape="1">
                <a:gsLst>
                  <a:gs pos="0">
                    <a:schemeClr val="folHlink">
                      <a:gamma/>
                      <a:tint val="41176"/>
                      <a:invGamma/>
                    </a:schemeClr>
                  </a:gs>
                  <a:gs pos="100000">
                    <a:schemeClr val="folHlink"/>
                  </a:gs>
                </a:gsLst>
                <a:lin ang="18900000" scaled="1"/>
              </a:gradFill>
              <a:ln w="25400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33" name="AutoShape 47"/>
              <p:cNvSpPr>
                <a:spLocks noChangeArrowheads="1"/>
              </p:cNvSpPr>
              <p:nvPr/>
            </p:nvSpPr>
            <p:spPr bwMode="gray">
              <a:xfrm>
                <a:off x="529" y="371"/>
                <a:ext cx="1375" cy="811"/>
              </a:xfrm>
              <a:prstGeom prst="homePlate">
                <a:avLst>
                  <a:gd name="adj" fmla="val 42386"/>
                </a:avLst>
              </a:prstGeom>
              <a:solidFill>
                <a:srgbClr val="CCFF99"/>
              </a:solidFill>
              <a:ln w="12700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grpSp>
          <p:nvGrpSpPr>
            <p:cNvPr id="34" name="Group 48"/>
            <p:cNvGrpSpPr>
              <a:grpSpLocks/>
            </p:cNvGrpSpPr>
            <p:nvPr/>
          </p:nvGrpSpPr>
          <p:grpSpPr bwMode="auto">
            <a:xfrm flipH="1">
              <a:off x="2195736" y="2924944"/>
              <a:ext cx="2397125" cy="1403350"/>
              <a:chOff x="480" y="336"/>
              <a:chExt cx="1486" cy="884"/>
            </a:xfrm>
          </p:grpSpPr>
          <p:sp>
            <p:nvSpPr>
              <p:cNvPr id="35" name="AutoShape 49"/>
              <p:cNvSpPr>
                <a:spLocks noChangeArrowheads="1"/>
              </p:cNvSpPr>
              <p:nvPr/>
            </p:nvSpPr>
            <p:spPr bwMode="gray">
              <a:xfrm>
                <a:off x="480" y="336"/>
                <a:ext cx="1486" cy="884"/>
              </a:xfrm>
              <a:prstGeom prst="homePlate">
                <a:avLst>
                  <a:gd name="adj" fmla="val 42025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0980"/>
                      <a:invGamma/>
                    </a:schemeClr>
                  </a:gs>
                </a:gsLst>
                <a:lin ang="2700000" scaled="1"/>
              </a:gradFill>
              <a:ln w="25400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36" name="AutoShape 50"/>
              <p:cNvSpPr>
                <a:spLocks noChangeArrowheads="1"/>
              </p:cNvSpPr>
              <p:nvPr/>
            </p:nvSpPr>
            <p:spPr bwMode="gray">
              <a:xfrm>
                <a:off x="529" y="371"/>
                <a:ext cx="1375" cy="811"/>
              </a:xfrm>
              <a:prstGeom prst="homePlate">
                <a:avLst>
                  <a:gd name="adj" fmla="val 42386"/>
                </a:avLst>
              </a:prstGeom>
              <a:solidFill>
                <a:srgbClr val="FFFF99"/>
              </a:solidFill>
              <a:ln w="12700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2555776" y="3068960"/>
              <a:ext cx="1944216" cy="10618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«Сохраняя наследие»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33 программы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 Box 9"/>
            <p:cNvSpPr txBox="1">
              <a:spLocks noChangeArrowheads="1"/>
            </p:cNvSpPr>
            <p:nvPr/>
          </p:nvSpPr>
          <p:spPr bwMode="auto">
            <a:xfrm>
              <a:off x="4513342" y="3068959"/>
              <a:ext cx="2246954" cy="10618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«Успешно </a:t>
              </a:r>
              <a:r>
                <a:rPr lang="ru-RU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коммуницируем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27 программ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508104" y="4357688"/>
            <a:ext cx="2214562" cy="1733867"/>
            <a:chOff x="5508104" y="4357688"/>
            <a:chExt cx="2214562" cy="1733867"/>
          </a:xfrm>
        </p:grpSpPr>
        <p:grpSp>
          <p:nvGrpSpPr>
            <p:cNvPr id="21" name="Group 45"/>
            <p:cNvGrpSpPr>
              <a:grpSpLocks/>
            </p:cNvGrpSpPr>
            <p:nvPr/>
          </p:nvGrpSpPr>
          <p:grpSpPr bwMode="auto">
            <a:xfrm>
              <a:off x="5857875" y="4357688"/>
              <a:ext cx="1000125" cy="977900"/>
              <a:chOff x="480" y="1200"/>
              <a:chExt cx="1042" cy="1019"/>
            </a:xfrm>
          </p:grpSpPr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24" name="Picture 47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Oval 4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23" name="Picture 49" descr="Picture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5" name="Text Box 30"/>
            <p:cNvSpPr txBox="1">
              <a:spLocks noChangeArrowheads="1"/>
            </p:cNvSpPr>
            <p:nvPr/>
          </p:nvSpPr>
          <p:spPr bwMode="white">
            <a:xfrm>
              <a:off x="5868144" y="4653136"/>
              <a:ext cx="102465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по 25%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  <p:sp>
          <p:nvSpPr>
            <p:cNvPr id="56" name="Text Box 50"/>
            <p:cNvSpPr txBox="1">
              <a:spLocks noChangeArrowheads="1"/>
            </p:cNvSpPr>
            <p:nvPr/>
          </p:nvSpPr>
          <p:spPr bwMode="white">
            <a:xfrm>
              <a:off x="5508104" y="5445224"/>
              <a:ext cx="2214562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Русский язык, иностранный язык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8232" y="2762141"/>
            <a:ext cx="1584176" cy="1860783"/>
            <a:chOff x="98232" y="2762141"/>
            <a:chExt cx="1584176" cy="1860783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95536" y="3645024"/>
              <a:ext cx="1000125" cy="977900"/>
              <a:chOff x="480" y="1200"/>
              <a:chExt cx="1042" cy="1019"/>
            </a:xfrm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9" name="Picture 17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Oval 1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99FF66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8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7" name="Text Box 30"/>
            <p:cNvSpPr txBox="1">
              <a:spLocks noChangeArrowheads="1"/>
            </p:cNvSpPr>
            <p:nvPr/>
          </p:nvSpPr>
          <p:spPr bwMode="white">
            <a:xfrm>
              <a:off x="251520" y="3861048"/>
              <a:ext cx="136815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по 9% 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white">
            <a:xfrm>
              <a:off x="98232" y="2762141"/>
              <a:ext cx="1584176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Литература, технология, изо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164288" y="2492896"/>
            <a:ext cx="1584176" cy="1553964"/>
            <a:chOff x="7164288" y="2492896"/>
            <a:chExt cx="1584176" cy="1553964"/>
          </a:xfrm>
        </p:grpSpPr>
        <p:grpSp>
          <p:nvGrpSpPr>
            <p:cNvPr id="39" name="Group 45"/>
            <p:cNvGrpSpPr>
              <a:grpSpLocks/>
            </p:cNvGrpSpPr>
            <p:nvPr/>
          </p:nvGrpSpPr>
          <p:grpSpPr bwMode="auto">
            <a:xfrm>
              <a:off x="7524328" y="3068960"/>
              <a:ext cx="1000125" cy="977900"/>
              <a:chOff x="480" y="1200"/>
              <a:chExt cx="1042" cy="1019"/>
            </a:xfrm>
          </p:grpSpPr>
          <p:grpSp>
            <p:nvGrpSpPr>
              <p:cNvPr id="40" name="Group 4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42" name="Picture 47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" name="Oval 4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41" name="Picture 49" descr="Picture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" name="Text Box 30"/>
            <p:cNvSpPr txBox="1">
              <a:spLocks noChangeArrowheads="1"/>
            </p:cNvSpPr>
            <p:nvPr/>
          </p:nvSpPr>
          <p:spPr bwMode="white">
            <a:xfrm>
              <a:off x="7596336" y="3356992"/>
              <a:ext cx="82520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по 2%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  <p:sp>
          <p:nvSpPr>
            <p:cNvPr id="59" name="Text Box 30"/>
            <p:cNvSpPr txBox="1">
              <a:spLocks noChangeArrowheads="1"/>
            </p:cNvSpPr>
            <p:nvPr/>
          </p:nvSpPr>
          <p:spPr bwMode="white">
            <a:xfrm>
              <a:off x="7164288" y="2492896"/>
              <a:ext cx="1584176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География, музыка, история и др.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691680" y="4508500"/>
            <a:ext cx="1944216" cy="1511047"/>
            <a:chOff x="1691680" y="4508500"/>
            <a:chExt cx="1944216" cy="1511047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051050" y="4508500"/>
              <a:ext cx="1008063" cy="977900"/>
              <a:chOff x="480" y="1200"/>
              <a:chExt cx="1042" cy="1019"/>
            </a:xfrm>
          </p:grpSpPr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19" name="Picture 17" descr="circuler_1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Oval 1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FB8005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18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3" name="Text Box 30"/>
            <p:cNvSpPr txBox="1">
              <a:spLocks noChangeArrowheads="1"/>
            </p:cNvSpPr>
            <p:nvPr/>
          </p:nvSpPr>
          <p:spPr bwMode="white">
            <a:xfrm>
              <a:off x="1907704" y="4797152"/>
              <a:ext cx="1296144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по 3%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  <p:sp>
          <p:nvSpPr>
            <p:cNvPr id="60" name="Text Box 30"/>
            <p:cNvSpPr txBox="1">
              <a:spLocks noChangeArrowheads="1"/>
            </p:cNvSpPr>
            <p:nvPr/>
          </p:nvSpPr>
          <p:spPr bwMode="white">
            <a:xfrm>
              <a:off x="1691680" y="5373216"/>
              <a:ext cx="1944216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Физика, химия, математика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187624" y="1340768"/>
            <a:ext cx="2592288" cy="1351632"/>
            <a:chOff x="1187624" y="1340768"/>
            <a:chExt cx="2592288" cy="1351632"/>
          </a:xfrm>
        </p:grpSpPr>
        <p:grpSp>
          <p:nvGrpSpPr>
            <p:cNvPr id="44" name="Group 15"/>
            <p:cNvGrpSpPr>
              <a:grpSpLocks/>
            </p:cNvGrpSpPr>
            <p:nvPr/>
          </p:nvGrpSpPr>
          <p:grpSpPr bwMode="auto">
            <a:xfrm>
              <a:off x="2000250" y="1714500"/>
              <a:ext cx="1000125" cy="977900"/>
              <a:chOff x="480" y="1200"/>
              <a:chExt cx="1042" cy="1019"/>
            </a:xfrm>
          </p:grpSpPr>
          <p:grpSp>
            <p:nvGrpSpPr>
              <p:cNvPr id="45" name="Group 1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47" name="Picture 17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" name="Oval 1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46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2" name="Text Box 30"/>
            <p:cNvSpPr txBox="1">
              <a:spLocks noChangeArrowheads="1"/>
            </p:cNvSpPr>
            <p:nvPr/>
          </p:nvSpPr>
          <p:spPr bwMode="white">
            <a:xfrm>
              <a:off x="1403648" y="1988840"/>
              <a:ext cx="2124075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по 21%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  <p:sp>
          <p:nvSpPr>
            <p:cNvPr id="61" name="Text Box 30"/>
            <p:cNvSpPr txBox="1">
              <a:spLocks noChangeArrowheads="1"/>
            </p:cNvSpPr>
            <p:nvPr/>
          </p:nvSpPr>
          <p:spPr bwMode="white">
            <a:xfrm>
              <a:off x="1187624" y="1340768"/>
              <a:ext cx="2592288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Биология, география, история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580112" y="1412776"/>
            <a:ext cx="1944216" cy="1338362"/>
            <a:chOff x="5580112" y="1412776"/>
            <a:chExt cx="1944216" cy="1338362"/>
          </a:xfrm>
        </p:grpSpPr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5867400" y="1773238"/>
              <a:ext cx="1000125" cy="977900"/>
              <a:chOff x="480" y="1200"/>
              <a:chExt cx="1042" cy="1019"/>
            </a:xfrm>
          </p:grpSpPr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14" name="Picture 47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Oval 4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FB8005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13" name="Picture 49" descr="Picture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" name="Text Box 30"/>
            <p:cNvSpPr txBox="1">
              <a:spLocks noChangeArrowheads="1"/>
            </p:cNvSpPr>
            <p:nvPr/>
          </p:nvSpPr>
          <p:spPr bwMode="white">
            <a:xfrm>
              <a:off x="5796136" y="1988840"/>
              <a:ext cx="108012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по 15%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  <p:sp>
          <p:nvSpPr>
            <p:cNvPr id="62" name="Text Box 30"/>
            <p:cNvSpPr txBox="1">
              <a:spLocks noChangeArrowheads="1"/>
            </p:cNvSpPr>
            <p:nvPr/>
          </p:nvSpPr>
          <p:spPr bwMode="white">
            <a:xfrm>
              <a:off x="5580112" y="1412776"/>
              <a:ext cx="1944216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Обществознание, МХК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sosh12.edubratsk.ru/images/lomonos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1268760"/>
            <a:ext cx="1296144" cy="137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http://sosh12.edubratsk.ru/images/Assamblei/Kultura2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2307" y="4869160"/>
            <a:ext cx="1632181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sosh12.edubratsk.ru/images/ekolai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288" y="3861048"/>
            <a:ext cx="132513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 descr="http://sosh12.edubratsk.ru/images/istoriy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2320" y="2408336"/>
            <a:ext cx="1080120" cy="1020664"/>
          </a:xfrm>
          <a:prstGeom prst="rect">
            <a:avLst/>
          </a:prstGeom>
          <a:noFill/>
        </p:spPr>
      </p:pic>
      <p:pic>
        <p:nvPicPr>
          <p:cNvPr id="37891" name="Picture 3" descr="http://sosh12.edubratsk.ru/images/vod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75613" y="3086329"/>
            <a:ext cx="1088875" cy="106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9"/>
          <p:cNvSpPr txBox="1">
            <a:spLocks/>
          </p:cNvSpPr>
          <p:nvPr/>
        </p:nvSpPr>
        <p:spPr>
          <a:xfrm>
            <a:off x="323528" y="260648"/>
            <a:ext cx="8463314" cy="900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ЕЖЕГОДНЫЕ АССАМБЛЕИ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771800" y="1700808"/>
            <a:ext cx="1872208" cy="45365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24"/>
          <p:cNvSpPr>
            <a:spLocks noChangeArrowheads="1"/>
          </p:cNvSpPr>
          <p:nvPr/>
        </p:nvSpPr>
        <p:spPr bwMode="black">
          <a:xfrm>
            <a:off x="2843747" y="1232208"/>
            <a:ext cx="48245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Ломоносовская Ассамблея, весна 2012 г.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hlinkClick r:id="rId8"/>
            </a:endParaRPr>
          </a:p>
          <a:p>
            <a:pPr algn="ctr"/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88311" y="2070467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black">
          <a:xfrm>
            <a:off x="2915816" y="1628801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«И дым Отечества нам сладок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приятен», осень 2012 г.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93564" y="2918668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black">
          <a:xfrm>
            <a:off x="3779912" y="2276872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«Живая вода»,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весна2013 г.</a:t>
            </a:r>
          </a:p>
          <a:p>
            <a:pPr algn="ctr"/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black">
          <a:xfrm>
            <a:off x="3851920" y="2780928"/>
            <a:ext cx="4536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«ЭКОЛАЙФ», осень 2013 г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 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760419" y="4547117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black">
          <a:xfrm>
            <a:off x="4139952" y="3356992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СПОРТ. МИР. РОССИЯ весна 2014 г.</a:t>
            </a:r>
          </a:p>
        </p:txBody>
      </p:sp>
      <p:sp>
        <p:nvSpPr>
          <p:cNvPr id="22" name="Овал 21"/>
          <p:cNvSpPr/>
          <p:nvPr/>
        </p:nvSpPr>
        <p:spPr>
          <a:xfrm>
            <a:off x="4084455" y="5412851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black">
          <a:xfrm>
            <a:off x="4211960" y="3789040"/>
            <a:ext cx="36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«Культура - поклонение свету», осень 2014 г.</a:t>
            </a:r>
          </a:p>
        </p:txBody>
      </p:sp>
      <p:pic>
        <p:nvPicPr>
          <p:cNvPr id="80899" name="Picture 3" descr="K:\фото\ассамблея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5537" y="3933055"/>
            <a:ext cx="3541416" cy="265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K:\ЮНЕСКО\Новая папка\IMG_320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1520" y="1484784"/>
            <a:ext cx="2592288" cy="227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3" descr="K:\ЮНЕСКО\Новая папка\20131115_145716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512" y="4077072"/>
            <a:ext cx="3668446" cy="234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4" descr="K:\ЮНЕСКО\Новая папка\DSC_000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27584" y="4077072"/>
            <a:ext cx="355265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 15"/>
          <p:cNvSpPr/>
          <p:nvPr/>
        </p:nvSpPr>
        <p:spPr>
          <a:xfrm>
            <a:off x="3436383" y="3717032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01171" y="1232208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/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царь и советники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55576" y="4293096"/>
            <a:ext cx="2738125" cy="1830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30" name="Овал 29"/>
          <p:cNvSpPr/>
          <p:nvPr/>
        </p:nvSpPr>
        <p:spPr>
          <a:xfrm>
            <a:off x="4408491" y="6099219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black">
          <a:xfrm>
            <a:off x="4499992" y="4437112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«Дарите людям свет», весна 2015 г.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black">
          <a:xfrm>
            <a:off x="4499992" y="4941168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«Литература – копилка мудрости. опыта и культуры», осень 2015 г.</a:t>
            </a: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black">
          <a:xfrm>
            <a:off x="4788024" y="5661248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«КИНО – в волшебный мир открытое окно», весна 2016 г.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/>
      <p:bldP spid="17" grpId="0"/>
      <p:bldP spid="18" grpId="0" animBg="1"/>
      <p:bldP spid="19" grpId="0"/>
      <p:bldP spid="22" grpId="0" animBg="1"/>
      <p:bldP spid="23" grpId="0"/>
      <p:bldP spid="16" grpId="0" animBg="1"/>
      <p:bldP spid="10" grpId="0" animBg="1"/>
      <p:bldP spid="30" grpId="0" animBg="1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9"/>
          <p:cNvSpPr txBox="1">
            <a:spLocks/>
          </p:cNvSpPr>
          <p:nvPr/>
        </p:nvSpPr>
        <p:spPr>
          <a:xfrm>
            <a:off x="323528" y="260648"/>
            <a:ext cx="8463314" cy="900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ТРАДИЦИИ ШКОЛЫ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black">
          <a:xfrm>
            <a:off x="3858695" y="1232208"/>
            <a:ext cx="28716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День науки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hlinkClick r:id="rId2"/>
            </a:endParaRPr>
          </a:p>
          <a:p>
            <a:pPr algn="ctr"/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black">
          <a:xfrm>
            <a:off x="3887417" y="1808272"/>
            <a:ext cx="5040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VII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краеведческая конференция</a:t>
            </a:r>
          </a:p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«Россия прирастет Сибирью»</a:t>
            </a:r>
          </a:p>
          <a:p>
            <a:pPr algn="ctr"/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black">
          <a:xfrm>
            <a:off x="4720581" y="2656960"/>
            <a:ext cx="42073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XII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конкурс юных 	экскурсоводов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black">
          <a:xfrm>
            <a:off x="5065781" y="3448049"/>
            <a:ext cx="33291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V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конкурс талантов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Гремми.ру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black">
          <a:xfrm>
            <a:off x="5233927" y="4437193"/>
            <a:ext cx="39996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X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фестиваль достижений «Великолепная дюжина»</a:t>
            </a:r>
          </a:p>
        </p:txBody>
      </p:sp>
      <p:pic>
        <p:nvPicPr>
          <p:cNvPr id="28" name="Рисунок 27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451424" y="1589037"/>
            <a:ext cx="1872208" cy="45365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467935" y="2070467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820713" y="3026136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555185" y="4785006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99596" y="5778686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31149" y="3921454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80795" y="1232208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black">
          <a:xfrm>
            <a:off x="5508104" y="5257795"/>
            <a:ext cx="3820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X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фестиваль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достижений «Жемчужное ожерелье»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3120" y="1301325"/>
            <a:ext cx="2704703" cy="2417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65133" y="3793690"/>
            <a:ext cx="2818654" cy="2447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270" y="3788158"/>
            <a:ext cx="3793393" cy="2566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445201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12" y="1533382"/>
            <a:ext cx="8229600" cy="3124944"/>
          </a:xfrm>
        </p:spPr>
        <p:txBody>
          <a:bodyPr/>
          <a:lstStyle/>
          <a:p>
            <a:r>
              <a:rPr lang="ru-RU" dirty="0" smtClean="0"/>
              <a:t>    Социальные пробы</a:t>
            </a:r>
          </a:p>
          <a:p>
            <a:r>
              <a:rPr lang="ru-RU" dirty="0" smtClean="0"/>
              <a:t>    Деятельность в ДШО и совете</a:t>
            </a:r>
          </a:p>
          <a:p>
            <a:pPr marL="0" indent="0">
              <a:buNone/>
            </a:pPr>
            <a:r>
              <a:rPr lang="ru-RU" dirty="0" smtClean="0"/>
              <a:t>        менеджеров</a:t>
            </a:r>
          </a:p>
          <a:p>
            <a:r>
              <a:rPr lang="ru-RU" dirty="0" smtClean="0"/>
              <a:t>    День предмета</a:t>
            </a:r>
          </a:p>
          <a:p>
            <a:r>
              <a:rPr lang="ru-RU" dirty="0" smtClean="0"/>
              <a:t>    Экскурсии </a:t>
            </a:r>
            <a:endParaRPr lang="ru-RU" dirty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323528" y="260648"/>
            <a:ext cx="8463314" cy="900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ВОСПИТАНИЕ КУЛЬТУРЫ ВЫБОРА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3165583" y="4670733"/>
            <a:ext cx="3149542" cy="2064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единительная линия 9"/>
          <p:cNvCxnSpPr>
            <a:endCxn id="14" idx="4"/>
          </p:cNvCxnSpPr>
          <p:nvPr/>
        </p:nvCxnSpPr>
        <p:spPr>
          <a:xfrm>
            <a:off x="529278" y="1691848"/>
            <a:ext cx="20547" cy="29664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13912" y="1517105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6244" y="1305280"/>
            <a:ext cx="2716991" cy="1811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7" descr="K:\ЮНЕСКО\Федерал. Преемственность\DSCN2827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549825" y="4677902"/>
            <a:ext cx="2716991" cy="205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вал 11"/>
          <p:cNvSpPr/>
          <p:nvPr/>
        </p:nvSpPr>
        <p:spPr>
          <a:xfrm>
            <a:off x="215516" y="2334032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6063" y="3225227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25789" y="4082262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\\KABINET_1\Users\Public\ЮНЕСКО\актив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25413" y="2910096"/>
            <a:ext cx="4054536" cy="215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0648" y="4781652"/>
            <a:ext cx="2492587" cy="1939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SC01377_0.t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839409">
            <a:off x="4825095" y="1055824"/>
            <a:ext cx="3610254" cy="270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19099">
            <a:off x="652606" y="3769569"/>
            <a:ext cx="4267200" cy="256222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75436">
            <a:off x="707250" y="1147381"/>
            <a:ext cx="4267200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9"/>
          <p:cNvSpPr txBox="1">
            <a:spLocks/>
          </p:cNvSpPr>
          <p:nvPr/>
        </p:nvSpPr>
        <p:spPr>
          <a:xfrm>
            <a:off x="323528" y="260648"/>
            <a:ext cx="8463314" cy="900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ПРОЕКТНАЯ ДЕЯТЕЛЬНОСТЬ </a:t>
            </a:r>
            <a:b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ШКОЛЕ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E:\ДЛя Диска Школа\разные\юид\юид рисуе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66080">
            <a:off x="4678770" y="3700553"/>
            <a:ext cx="3878263" cy="290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3501008"/>
            <a:ext cx="842493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«Доброе сердце»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501008"/>
            <a:ext cx="835292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Новогодний подарок. Спектакль 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Морозко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501008"/>
            <a:ext cx="835292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«Строительная компания 567»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501008"/>
            <a:ext cx="835292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«Покорители космоса»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573016"/>
            <a:ext cx="828092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«Путешествуем по улицам Лондона»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790</Words>
  <Application>Microsoft Office PowerPoint</Application>
  <PresentationFormat>Экран (4:3)</PresentationFormat>
  <Paragraphs>187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Janna</dc:creator>
  <cp:lastModifiedBy>дом</cp:lastModifiedBy>
  <cp:revision>326</cp:revision>
  <dcterms:created xsi:type="dcterms:W3CDTF">2015-03-26T01:55:18Z</dcterms:created>
  <dcterms:modified xsi:type="dcterms:W3CDTF">2016-10-25T12:30:00Z</dcterms:modified>
</cp:coreProperties>
</file>