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20" r:id="rId2"/>
    <p:sldId id="338" r:id="rId3"/>
    <p:sldId id="340" r:id="rId4"/>
    <p:sldId id="343" r:id="rId5"/>
    <p:sldId id="353" r:id="rId6"/>
    <p:sldId id="351" r:id="rId7"/>
    <p:sldId id="347" r:id="rId8"/>
    <p:sldId id="348" r:id="rId9"/>
    <p:sldId id="330" r:id="rId10"/>
    <p:sldId id="360" r:id="rId11"/>
    <p:sldId id="350" r:id="rId12"/>
    <p:sldId id="305" r:id="rId13"/>
    <p:sldId id="370" r:id="rId14"/>
    <p:sldId id="312" r:id="rId15"/>
    <p:sldId id="313" r:id="rId16"/>
    <p:sldId id="331" r:id="rId17"/>
    <p:sldId id="315" r:id="rId18"/>
    <p:sldId id="361" r:id="rId19"/>
    <p:sldId id="366" r:id="rId20"/>
    <p:sldId id="367" r:id="rId21"/>
    <p:sldId id="368" r:id="rId22"/>
    <p:sldId id="369" r:id="rId23"/>
    <p:sldId id="372" r:id="rId24"/>
    <p:sldId id="278" r:id="rId25"/>
    <p:sldId id="355" r:id="rId26"/>
    <p:sldId id="296" r:id="rId27"/>
    <p:sldId id="297" r:id="rId28"/>
    <p:sldId id="371" r:id="rId29"/>
    <p:sldId id="271" r:id="rId30"/>
    <p:sldId id="270" r:id="rId31"/>
    <p:sldId id="317" r:id="rId32"/>
    <p:sldId id="301" r:id="rId33"/>
    <p:sldId id="344" r:id="rId34"/>
    <p:sldId id="306" r:id="rId35"/>
    <p:sldId id="345" r:id="rId36"/>
    <p:sldId id="281" r:id="rId37"/>
    <p:sldId id="363" r:id="rId38"/>
    <p:sldId id="282" r:id="rId39"/>
    <p:sldId id="354" r:id="rId40"/>
    <p:sldId id="364" r:id="rId41"/>
    <p:sldId id="365" r:id="rId42"/>
    <p:sldId id="31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CF2"/>
    <a:srgbClr val="66FF66"/>
    <a:srgbClr val="FF9966"/>
    <a:srgbClr val="034ABD"/>
    <a:srgbClr val="FB8005"/>
    <a:srgbClr val="3399FF"/>
    <a:srgbClr val="FF6600"/>
    <a:srgbClr val="000066"/>
    <a:srgbClr val="00009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1935" autoAdjust="0"/>
  </p:normalViewPr>
  <p:slideViewPr>
    <p:cSldViewPr>
      <p:cViewPr>
        <p:scale>
          <a:sx n="106" d="100"/>
          <a:sy n="106" d="100"/>
        </p:scale>
        <p:origin x="-6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N\Desktop\&#1050;&#1085;&#1080;&#1075;&#1072;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N\Desktop\&#1050;&#1085;&#1080;&#1075;&#1072;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N\Desktop\&#1050;&#1085;&#1080;&#1075;&#1072;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N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6848093267414716E-2"/>
          <c:y val="0"/>
          <c:w val="0.93937305577158092"/>
          <c:h val="0.885878693217094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cat>
            <c:strRef>
              <c:f>Лист1!$Q$1:$AA$1</c:f>
              <c:strCache>
                <c:ptCount val="11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7а</c:v>
                </c:pt>
                <c:pt idx="6">
                  <c:v>7б</c:v>
                </c:pt>
                <c:pt idx="7">
                  <c:v>8б</c:v>
                </c:pt>
                <c:pt idx="8">
                  <c:v>9а</c:v>
                </c:pt>
                <c:pt idx="9">
                  <c:v>10а</c:v>
                </c:pt>
                <c:pt idx="10">
                  <c:v>11а</c:v>
                </c:pt>
              </c:strCache>
            </c:strRef>
          </c:cat>
          <c:val>
            <c:numRef>
              <c:f>Лист1!$Q$2:$AA$2</c:f>
              <c:numCache>
                <c:formatCode>General</c:formatCode>
                <c:ptCount val="11"/>
                <c:pt idx="0">
                  <c:v>10</c:v>
                </c:pt>
                <c:pt idx="1">
                  <c:v>16</c:v>
                </c:pt>
                <c:pt idx="2">
                  <c:v>13</c:v>
                </c:pt>
                <c:pt idx="3">
                  <c:v>20</c:v>
                </c:pt>
                <c:pt idx="4">
                  <c:v>17</c:v>
                </c:pt>
                <c:pt idx="5">
                  <c:v>5</c:v>
                </c:pt>
                <c:pt idx="6">
                  <c:v>5</c:v>
                </c:pt>
                <c:pt idx="7">
                  <c:v>14</c:v>
                </c:pt>
                <c:pt idx="8">
                  <c:v>7</c:v>
                </c:pt>
                <c:pt idx="9">
                  <c:v>3</c:v>
                </c:pt>
                <c:pt idx="10">
                  <c:v>20</c:v>
                </c:pt>
              </c:numCache>
            </c:numRef>
          </c:val>
        </c:ser>
        <c:ser>
          <c:idx val="1"/>
          <c:order val="1"/>
          <c:cat>
            <c:strRef>
              <c:f>Лист1!$Q$1:$AA$1</c:f>
              <c:strCache>
                <c:ptCount val="11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7а</c:v>
                </c:pt>
                <c:pt idx="6">
                  <c:v>7б</c:v>
                </c:pt>
                <c:pt idx="7">
                  <c:v>8б</c:v>
                </c:pt>
                <c:pt idx="8">
                  <c:v>9а</c:v>
                </c:pt>
                <c:pt idx="9">
                  <c:v>10а</c:v>
                </c:pt>
                <c:pt idx="10">
                  <c:v>11а</c:v>
                </c:pt>
              </c:strCache>
            </c:strRef>
          </c:cat>
          <c:val>
            <c:numRef>
              <c:f>Лист1!$Q$3:$AA$3</c:f>
              <c:numCache>
                <c:formatCode>General</c:formatCode>
                <c:ptCount val="11"/>
                <c:pt idx="0">
                  <c:v>15</c:v>
                </c:pt>
                <c:pt idx="1">
                  <c:v>5</c:v>
                </c:pt>
                <c:pt idx="2">
                  <c:v>9</c:v>
                </c:pt>
                <c:pt idx="3">
                  <c:v>9</c:v>
                </c:pt>
                <c:pt idx="4">
                  <c:v>11</c:v>
                </c:pt>
                <c:pt idx="5">
                  <c:v>15</c:v>
                </c:pt>
                <c:pt idx="6">
                  <c:v>9</c:v>
                </c:pt>
                <c:pt idx="7">
                  <c:v>8</c:v>
                </c:pt>
                <c:pt idx="8">
                  <c:v>18</c:v>
                </c:pt>
                <c:pt idx="9">
                  <c:v>23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cat>
            <c:strRef>
              <c:f>Лист1!$Q$1:$AA$1</c:f>
              <c:strCache>
                <c:ptCount val="11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7а</c:v>
                </c:pt>
                <c:pt idx="6">
                  <c:v>7б</c:v>
                </c:pt>
                <c:pt idx="7">
                  <c:v>8б</c:v>
                </c:pt>
                <c:pt idx="8">
                  <c:v>9а</c:v>
                </c:pt>
                <c:pt idx="9">
                  <c:v>10а</c:v>
                </c:pt>
                <c:pt idx="10">
                  <c:v>11а</c:v>
                </c:pt>
              </c:strCache>
            </c:strRef>
          </c:cat>
          <c:val>
            <c:numRef>
              <c:f>Лист1!$Q$4:$AA$4</c:f>
              <c:numCache>
                <c:formatCode>General</c:formatCode>
                <c:ptCount val="11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0</c:v>
                </c:pt>
                <c:pt idx="4">
                  <c:v>1</c:v>
                </c:pt>
                <c:pt idx="5">
                  <c:v>4</c:v>
                </c:pt>
                <c:pt idx="6">
                  <c:v>9</c:v>
                </c:pt>
                <c:pt idx="7">
                  <c:v>6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</c:ser>
        <c:axId val="79176448"/>
        <c:axId val="79177984"/>
      </c:barChart>
      <c:catAx>
        <c:axId val="79176448"/>
        <c:scaling>
          <c:orientation val="minMax"/>
        </c:scaling>
        <c:axPos val="b"/>
        <c:tickLblPos val="nextTo"/>
        <c:crossAx val="79177984"/>
        <c:crosses val="autoZero"/>
        <c:auto val="1"/>
        <c:lblAlgn val="ctr"/>
        <c:lblOffset val="100"/>
      </c:catAx>
      <c:valAx>
        <c:axId val="79177984"/>
        <c:scaling>
          <c:orientation val="minMax"/>
        </c:scaling>
        <c:axPos val="l"/>
        <c:majorGridlines/>
        <c:numFmt formatCode="General" sourceLinked="1"/>
        <c:tickLblPos val="nextTo"/>
        <c:crossAx val="79176448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8099518810148826E-2"/>
          <c:y val="7.4548702245552642E-2"/>
          <c:w val="0.77651290463691958"/>
          <c:h val="0.8326195683872849"/>
        </c:manualLayout>
      </c:layout>
      <c:barChart>
        <c:barDir val="col"/>
        <c:grouping val="clustered"/>
        <c:ser>
          <c:idx val="0"/>
          <c:order val="0"/>
          <c:cat>
            <c:strRef>
              <c:f>Лист1!$Q$5:$AA$5</c:f>
              <c:strCache>
                <c:ptCount val="11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7а</c:v>
                </c:pt>
                <c:pt idx="6">
                  <c:v>7б</c:v>
                </c:pt>
                <c:pt idx="7">
                  <c:v>8б</c:v>
                </c:pt>
                <c:pt idx="8">
                  <c:v>9а</c:v>
                </c:pt>
                <c:pt idx="9">
                  <c:v>10а</c:v>
                </c:pt>
                <c:pt idx="10">
                  <c:v>11а</c:v>
                </c:pt>
              </c:strCache>
            </c:strRef>
          </c:cat>
          <c:val>
            <c:numRef>
              <c:f>Лист1!$Q$6:$AA$6</c:f>
              <c:numCache>
                <c:formatCode>General</c:formatCode>
                <c:ptCount val="11"/>
                <c:pt idx="0">
                  <c:v>10</c:v>
                </c:pt>
                <c:pt idx="1">
                  <c:v>6</c:v>
                </c:pt>
                <c:pt idx="2">
                  <c:v>10</c:v>
                </c:pt>
                <c:pt idx="3">
                  <c:v>8</c:v>
                </c:pt>
                <c:pt idx="4">
                  <c:v>12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8">
                  <c:v>16</c:v>
                </c:pt>
                <c:pt idx="9">
                  <c:v>12</c:v>
                </c:pt>
                <c:pt idx="10">
                  <c:v>20</c:v>
                </c:pt>
              </c:numCache>
            </c:numRef>
          </c:val>
        </c:ser>
        <c:ser>
          <c:idx val="1"/>
          <c:order val="1"/>
          <c:cat>
            <c:strRef>
              <c:f>Лист1!$Q$5:$AA$5</c:f>
              <c:strCache>
                <c:ptCount val="11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7а</c:v>
                </c:pt>
                <c:pt idx="6">
                  <c:v>7б</c:v>
                </c:pt>
                <c:pt idx="7">
                  <c:v>8б</c:v>
                </c:pt>
                <c:pt idx="8">
                  <c:v>9а</c:v>
                </c:pt>
                <c:pt idx="9">
                  <c:v>10а</c:v>
                </c:pt>
                <c:pt idx="10">
                  <c:v>11а</c:v>
                </c:pt>
              </c:strCache>
            </c:strRef>
          </c:cat>
          <c:val>
            <c:numRef>
              <c:f>Лист1!$Q$7:$AA$7</c:f>
              <c:numCache>
                <c:formatCode>General</c:formatCode>
                <c:ptCount val="11"/>
                <c:pt idx="0">
                  <c:v>15</c:v>
                </c:pt>
                <c:pt idx="1">
                  <c:v>9</c:v>
                </c:pt>
                <c:pt idx="2">
                  <c:v>12</c:v>
                </c:pt>
                <c:pt idx="3">
                  <c:v>16</c:v>
                </c:pt>
                <c:pt idx="4">
                  <c:v>8</c:v>
                </c:pt>
                <c:pt idx="5">
                  <c:v>16</c:v>
                </c:pt>
                <c:pt idx="6">
                  <c:v>8</c:v>
                </c:pt>
                <c:pt idx="7">
                  <c:v>8</c:v>
                </c:pt>
                <c:pt idx="8">
                  <c:v>5</c:v>
                </c:pt>
                <c:pt idx="9">
                  <c:v>13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cat>
            <c:strRef>
              <c:f>Лист1!$Q$5:$AA$5</c:f>
              <c:strCache>
                <c:ptCount val="11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7а</c:v>
                </c:pt>
                <c:pt idx="6">
                  <c:v>7б</c:v>
                </c:pt>
                <c:pt idx="7">
                  <c:v>8б</c:v>
                </c:pt>
                <c:pt idx="8">
                  <c:v>9а</c:v>
                </c:pt>
                <c:pt idx="9">
                  <c:v>10а</c:v>
                </c:pt>
                <c:pt idx="10">
                  <c:v>11а</c:v>
                </c:pt>
              </c:strCache>
            </c:strRef>
          </c:cat>
          <c:val>
            <c:numRef>
              <c:f>Лист1!$Q$8:$AA$8</c:f>
              <c:numCache>
                <c:formatCode>General</c:formatCode>
                <c:ptCount val="11"/>
                <c:pt idx="0">
                  <c:v>2</c:v>
                </c:pt>
                <c:pt idx="1">
                  <c:v>11</c:v>
                </c:pt>
                <c:pt idx="2">
                  <c:v>5</c:v>
                </c:pt>
                <c:pt idx="3">
                  <c:v>5</c:v>
                </c:pt>
                <c:pt idx="4">
                  <c:v>9</c:v>
                </c:pt>
                <c:pt idx="5">
                  <c:v>4</c:v>
                </c:pt>
                <c:pt idx="6">
                  <c:v>6</c:v>
                </c:pt>
                <c:pt idx="7">
                  <c:v>12</c:v>
                </c:pt>
                <c:pt idx="8">
                  <c:v>8</c:v>
                </c:pt>
                <c:pt idx="9">
                  <c:v>3</c:v>
                </c:pt>
                <c:pt idx="10">
                  <c:v>0</c:v>
                </c:pt>
              </c:numCache>
            </c:numRef>
          </c:val>
        </c:ser>
        <c:axId val="79224832"/>
        <c:axId val="79226368"/>
      </c:barChart>
      <c:catAx>
        <c:axId val="79224832"/>
        <c:scaling>
          <c:orientation val="minMax"/>
        </c:scaling>
        <c:axPos val="b"/>
        <c:tickLblPos val="nextTo"/>
        <c:crossAx val="79226368"/>
        <c:crosses val="autoZero"/>
        <c:auto val="1"/>
        <c:lblAlgn val="ctr"/>
        <c:lblOffset val="100"/>
      </c:catAx>
      <c:valAx>
        <c:axId val="79226368"/>
        <c:scaling>
          <c:orientation val="minMax"/>
        </c:scaling>
        <c:axPos val="l"/>
        <c:majorGridlines/>
        <c:numFmt formatCode="General" sourceLinked="1"/>
        <c:tickLblPos val="nextTo"/>
        <c:crossAx val="79224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88189502864464"/>
          <c:y val="0.30907524926197971"/>
          <c:w val="9.5661804997184907E-2"/>
          <c:h val="0.40218088223051862"/>
        </c:manualLayout>
      </c:layout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9"/>
  <c:chart>
    <c:title>
      <c:tx>
        <c:rich>
          <a:bodyPr/>
          <a:lstStyle/>
          <a:p>
            <a:pPr algn="l">
              <a:defRPr/>
            </a:pPr>
            <a:r>
              <a:rPr lang="ru-RU" sz="1800" dirty="0" smtClean="0">
                <a:solidFill>
                  <a:srgbClr val="034ABD"/>
                </a:solidFill>
              </a:rPr>
              <a:t>Творческие способности</a:t>
            </a:r>
            <a:endParaRPr lang="ru-RU" sz="1800" dirty="0">
              <a:solidFill>
                <a:srgbClr val="034ABD"/>
              </a:solidFill>
            </a:endParaRPr>
          </a:p>
        </c:rich>
      </c:tx>
      <c:layout>
        <c:manualLayout>
          <c:xMode val="edge"/>
          <c:yMode val="edge"/>
          <c:x val="0.21012652822986488"/>
          <c:y val="6.8739201289259519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творческие способности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261CF2">
                      <a:tint val="66000"/>
                      <a:satMod val="160000"/>
                    </a:srgbClr>
                  </a:gs>
                  <a:gs pos="50000">
                    <a:srgbClr val="261CF2">
                      <a:tint val="44500"/>
                      <a:satMod val="160000"/>
                    </a:srgbClr>
                  </a:gs>
                  <a:gs pos="100000">
                    <a:srgbClr val="261CF2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>
                <a:solidFill>
                  <a:srgbClr val="261CF2"/>
                </a:solidFill>
              </a:ln>
            </c:spPr>
          </c:dPt>
          <c:dPt>
            <c:idx val="1"/>
            <c:spPr>
              <a:gradFill flip="none" rotWithShape="1">
                <a:gsLst>
                  <a:gs pos="0">
                    <a:srgbClr val="FF6600">
                      <a:tint val="66000"/>
                      <a:satMod val="160000"/>
                    </a:srgbClr>
                  </a:gs>
                  <a:gs pos="50000">
                    <a:srgbClr val="FF6600">
                      <a:tint val="44500"/>
                      <a:satMod val="160000"/>
                    </a:srgbClr>
                  </a:gs>
                  <a:gs pos="100000">
                    <a:srgbClr val="FF660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</c:spPr>
          </c:dPt>
          <c:dPt>
            <c:idx val="2"/>
            <c:spPr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c:spPr>
          </c:dPt>
          <c:dLbls>
            <c:dLbl>
              <c:idx val="0"/>
              <c:layout>
                <c:manualLayout>
                  <c:x val="-0.14533584162290433"/>
                  <c:y val="-8.6458771846001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8233079823634854"/>
                  <c:y val="-0.176115834493374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3608251653630526"/>
                  <c:y val="0.1120890033290374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35</c:v>
                </c:pt>
                <c:pt idx="2">
                  <c:v>15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0"/>
    </c:view3D>
    <c:plotArea>
      <c:layout>
        <c:manualLayout>
          <c:layoutTarget val="inner"/>
          <c:xMode val="edge"/>
          <c:yMode val="edge"/>
          <c:x val="8.4708214268305479E-2"/>
          <c:y val="0.183092780568401"/>
          <c:w val="0.81392740051599188"/>
          <c:h val="0.808674142793387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профессиональная самооценка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FF6600">
                      <a:tint val="66000"/>
                      <a:satMod val="160000"/>
                    </a:srgbClr>
                  </a:gs>
                  <a:gs pos="50000">
                    <a:srgbClr val="FF6600">
                      <a:tint val="44500"/>
                      <a:satMod val="160000"/>
                    </a:srgbClr>
                  </a:gs>
                  <a:gs pos="100000">
                    <a:srgbClr val="FF660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</c:spPr>
          </c:dPt>
          <c:dPt>
            <c:idx val="1"/>
            <c:spPr>
              <a:gradFill flip="none" rotWithShape="1">
                <a:gsLst>
                  <a:gs pos="0">
                    <a:srgbClr val="261CF2">
                      <a:tint val="66000"/>
                      <a:satMod val="160000"/>
                    </a:srgbClr>
                  </a:gs>
                  <a:gs pos="50000">
                    <a:srgbClr val="261CF2">
                      <a:tint val="44500"/>
                      <a:satMod val="160000"/>
                    </a:srgbClr>
                  </a:gs>
                  <a:gs pos="100000">
                    <a:srgbClr val="261CF2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solidFill>
                  <a:schemeClr val="accent4">
                    <a:lumMod val="50000"/>
                  </a:schemeClr>
                </a:solidFill>
              </a:ln>
            </c:spPr>
          </c:dPt>
          <c:dPt>
            <c:idx val="2"/>
            <c:spPr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c:spPr>
          </c:dPt>
          <c:dLbls>
            <c:dLbl>
              <c:idx val="0"/>
              <c:layout>
                <c:manualLayout>
                  <c:x val="-0.20792984209692936"/>
                  <c:y val="4.54129827422309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35,1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22557262271641587"/>
                  <c:y val="-0.1892671727554468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57,1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8.0182634418751397E-2"/>
                  <c:y val="9.23750492692691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7,8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35.1</c:v>
                </c:pt>
                <c:pt idx="1">
                  <c:v>57.1</c:v>
                </c:pt>
                <c:pt idx="2">
                  <c:v>7.8</c:v>
                </c:pt>
              </c:numCache>
            </c:numRef>
          </c:val>
        </c:ser>
      </c:pie3DChart>
    </c:plotArea>
    <c:plotVisOnly val="1"/>
    <c:dispBlanksAs val="zero"/>
  </c:chart>
  <c:spPr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034ABD"/>
                </a:solidFill>
              </a:rPr>
              <a:t>Исполнительность</a:t>
            </a:r>
            <a:endParaRPr lang="ru-RU" sz="1800" dirty="0">
              <a:solidFill>
                <a:srgbClr val="034ABD"/>
              </a:solidFill>
            </a:endParaRPr>
          </a:p>
        </c:rich>
      </c:tx>
      <c:layout>
        <c:manualLayout>
          <c:xMode val="edge"/>
          <c:yMode val="edge"/>
          <c:x val="0.29239728432418371"/>
          <c:y val="6.933483829795787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244168841360743"/>
          <c:y val="0.20624296510693049"/>
          <c:w val="0.82331087043633377"/>
          <c:h val="0.679150775345715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11 класс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FF6600">
                      <a:tint val="66000"/>
                      <a:satMod val="160000"/>
                    </a:srgbClr>
                  </a:gs>
                  <a:gs pos="50000">
                    <a:srgbClr val="FF6600">
                      <a:tint val="44500"/>
                      <a:satMod val="160000"/>
                    </a:srgbClr>
                  </a:gs>
                  <a:gs pos="100000">
                    <a:srgbClr val="FF660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</c:spPr>
          </c:dPt>
          <c:dPt>
            <c:idx val="1"/>
            <c:spPr>
              <a:gradFill flip="none" rotWithShape="1">
                <a:gsLst>
                  <a:gs pos="0">
                    <a:srgbClr val="261CF2">
                      <a:tint val="66000"/>
                      <a:satMod val="160000"/>
                    </a:srgbClr>
                  </a:gs>
                  <a:gs pos="50000">
                    <a:srgbClr val="261CF2">
                      <a:tint val="44500"/>
                      <a:satMod val="160000"/>
                    </a:srgbClr>
                  </a:gs>
                  <a:gs pos="100000">
                    <a:srgbClr val="261CF2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261CF2"/>
                </a:solidFill>
              </a:ln>
            </c:spPr>
          </c:dPt>
          <c:dPt>
            <c:idx val="2"/>
            <c:spPr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c:spPr>
          </c:dPt>
          <c:dLbls>
            <c:dLbl>
              <c:idx val="0"/>
              <c:layout>
                <c:manualLayout>
                  <c:x val="-0.12642779627177331"/>
                  <c:y val="7.56395471538832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5371636809254832"/>
                  <c:y val="-0.315295113764270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62,7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9.8875782140609381E-2"/>
                  <c:y val="0.123145175068339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12,3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62.7</c:v>
                </c:pt>
                <c:pt idx="2">
                  <c:v>12.3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034ABD"/>
                </a:solidFill>
              </a:rPr>
              <a:t>Коммуникабельность</a:t>
            </a:r>
            <a:endParaRPr lang="ru-RU" sz="1800" dirty="0">
              <a:solidFill>
                <a:srgbClr val="034ABD"/>
              </a:solidFill>
            </a:endParaRPr>
          </a:p>
        </c:rich>
      </c:tx>
      <c:layout>
        <c:manualLayout>
          <c:xMode val="edge"/>
          <c:yMode val="edge"/>
          <c:x val="0.29239728432418371"/>
          <c:y val="6.9334838297957876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11 класс</c:v>
                </c:pt>
              </c:strCache>
            </c:strRef>
          </c:tx>
          <c:dPt>
            <c:idx val="0"/>
            <c:spPr>
              <a:gradFill flip="none" rotWithShape="1">
                <a:gsLst>
                  <a:gs pos="0">
                    <a:srgbClr val="FF6600">
                      <a:tint val="66000"/>
                      <a:satMod val="160000"/>
                    </a:srgbClr>
                  </a:gs>
                  <a:gs pos="50000">
                    <a:srgbClr val="FF6600">
                      <a:tint val="44500"/>
                      <a:satMod val="160000"/>
                    </a:srgbClr>
                  </a:gs>
                  <a:gs pos="100000">
                    <a:srgbClr val="FF660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</c:spPr>
          </c:dPt>
          <c:dPt>
            <c:idx val="1"/>
            <c:spPr>
              <a:gradFill flip="none" rotWithShape="1">
                <a:gsLst>
                  <a:gs pos="0">
                    <a:srgbClr val="261CF2">
                      <a:tint val="66000"/>
                      <a:satMod val="160000"/>
                    </a:srgbClr>
                  </a:gs>
                  <a:gs pos="50000">
                    <a:srgbClr val="261CF2">
                      <a:tint val="44500"/>
                      <a:satMod val="160000"/>
                    </a:srgbClr>
                  </a:gs>
                  <a:gs pos="100000">
                    <a:srgbClr val="261CF2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solidFill>
                  <a:srgbClr val="261CF2"/>
                </a:solidFill>
              </a:ln>
            </c:spPr>
          </c:dPt>
          <c:dPt>
            <c:idx val="2"/>
            <c:spPr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c:spPr>
          </c:dPt>
          <c:dLbls>
            <c:dLbl>
              <c:idx val="0"/>
              <c:layout>
                <c:manualLayout>
                  <c:x val="-0.1589677316470067"/>
                  <c:y val="-8.65960790520984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5134113226173002"/>
                  <c:y val="-0.2020820142908827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9.0904617233493148E-2"/>
                  <c:y val="0.1135306118347000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</c:v>
                </c:pt>
                <c:pt idx="1">
                  <c:v>37</c:v>
                </c:pt>
                <c:pt idx="2">
                  <c:v>12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 sz="3200"/>
            </a:pPr>
            <a:r>
              <a:rPr lang="ru-RU" sz="2800" dirty="0" smtClean="0"/>
              <a:t>Всего конкурсов</a:t>
            </a:r>
            <a:endParaRPr lang="ru-RU" sz="2800" dirty="0"/>
          </a:p>
        </c:rich>
      </c:tx>
      <c:layout>
        <c:manualLayout>
          <c:xMode val="edge"/>
          <c:yMode val="edge"/>
          <c:x val="7.0199446438318491E-2"/>
          <c:y val="3.023473582300399E-2"/>
        </c:manualLayout>
      </c:layout>
    </c:title>
    <c:view3D>
      <c:rotX val="30"/>
      <c:rAngAx val="1"/>
    </c:view3D>
    <c:plotArea>
      <c:layout>
        <c:manualLayout>
          <c:layoutTarget val="inner"/>
          <c:xMode val="edge"/>
          <c:yMode val="edge"/>
          <c:x val="1.8220680793921487E-2"/>
          <c:y val="0.11678186550700705"/>
          <c:w val="0.41876965361336665"/>
          <c:h val="0.441302355293858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c:spPr>
          <c:dPt>
            <c:idx val="0"/>
            <c:spPr>
              <a:solidFill>
                <a:srgbClr val="3399FF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Pt>
            <c:idx val="1"/>
            <c:spPr>
              <a:solidFill>
                <a:srgbClr val="FFFF00"/>
              </a:solidFill>
              <a:ln w="38100" cap="flat" cmpd="sng" algn="ctr">
                <a:noFill/>
                <a:prstDash val="solid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8575"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Lbls>
            <c:dLbl>
              <c:idx val="0"/>
              <c:layout>
                <c:manualLayout>
                  <c:x val="-5.0364210739869512E-2"/>
                  <c:y val="8.0631517133017028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79</c:v>
                </c:pt>
                <c:pt idx="2">
                  <c:v>137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57176799196224215"/>
          <c:y val="0.62616733061405871"/>
          <c:w val="0.42175398385686796"/>
          <c:h val="0.37131310806735918"/>
        </c:manualLayout>
      </c:layout>
      <c:txPr>
        <a:bodyPr/>
        <a:lstStyle/>
        <a:p>
          <a:pPr>
            <a:defRPr sz="3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 sz="2800"/>
            </a:pPr>
            <a:r>
              <a:rPr lang="ru-RU" sz="2800" dirty="0" smtClean="0"/>
              <a:t>Количество фактов участия</a:t>
            </a:r>
            <a:endParaRPr lang="ru-RU" sz="2800" dirty="0"/>
          </a:p>
        </c:rich>
      </c:tx>
      <c:layout>
        <c:manualLayout>
          <c:xMode val="edge"/>
          <c:yMode val="edge"/>
          <c:x val="0.26423561899186593"/>
          <c:y val="2.2787859946372391E-2"/>
        </c:manualLayout>
      </c:layout>
    </c:title>
    <c:view3D>
      <c:rotX val="30"/>
      <c:rAngAx val="1"/>
    </c:view3D>
    <c:plotArea>
      <c:layout>
        <c:manualLayout>
          <c:layoutTarget val="inner"/>
          <c:xMode val="edge"/>
          <c:yMode val="edge"/>
          <c:x val="0.23524521660093739"/>
          <c:y val="0.1614671174497079"/>
          <c:w val="0.66822274771999013"/>
          <c:h val="0.704518193240845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c:spPr>
          <c:dPt>
            <c:idx val="0"/>
            <c:spPr>
              <a:solidFill>
                <a:srgbClr val="3399FF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Pt>
            <c:idx val="1"/>
            <c:spPr>
              <a:solidFill>
                <a:srgbClr val="FFFF00"/>
              </a:solidFill>
              <a:ln w="38100" cap="flat" cmpd="sng" algn="ctr">
                <a:noFill/>
                <a:prstDash val="solid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8575"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Lbls>
            <c:dLbl>
              <c:idx val="0"/>
              <c:layout>
                <c:manualLayout>
                  <c:x val="-0.13686814290147686"/>
                  <c:y val="4.46639572104466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8</a:t>
                    </a:r>
                    <a:r>
                      <a:rPr lang="en-US" smtClean="0"/>
                      <a:t>10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5</a:t>
                    </a:r>
                    <a:r>
                      <a:rPr lang="en-US" smtClean="0"/>
                      <a:t>11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546</c:v>
                </c:pt>
                <c:pt idx="1">
                  <c:v>810</c:v>
                </c:pt>
                <c:pt idx="2">
                  <c:v>1511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/>
              <a:t>Участники международных конкурсов</a:t>
            </a:r>
            <a:endParaRPr lang="ru-RU" sz="2400" dirty="0"/>
          </a:p>
        </c:rich>
      </c:tx>
      <c:layout>
        <c:manualLayout>
          <c:xMode val="edge"/>
          <c:yMode val="edge"/>
          <c:x val="6.5980916650286769E-2"/>
          <c:y val="6.3368696485705282E-3"/>
        </c:manualLayout>
      </c:layout>
    </c:title>
    <c:view3D>
      <c:rotX val="30"/>
      <c:rAngAx val="1"/>
    </c:view3D>
    <c:plotArea>
      <c:layout>
        <c:manualLayout>
          <c:layoutTarget val="inner"/>
          <c:xMode val="edge"/>
          <c:yMode val="edge"/>
          <c:x val="8.0322013138965934E-2"/>
          <c:y val="0.23960932136426641"/>
          <c:w val="0.66822274771999013"/>
          <c:h val="0.704518193240845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c:spPr>
          <c:dPt>
            <c:idx val="0"/>
            <c:spPr>
              <a:solidFill>
                <a:srgbClr val="3399FF"/>
              </a:solidFill>
              <a:ln w="38100"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Pt>
            <c:idx val="1"/>
            <c:spPr>
              <a:solidFill>
                <a:srgbClr val="FFFF00"/>
              </a:solidFill>
              <a:ln w="38100" cap="flat" cmpd="sng" algn="ctr">
                <a:noFill/>
                <a:prstDash val="solid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Pt>
            <c:idx val="2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8575">
                <a:noFill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Lbls>
            <c:dLbl>
              <c:idx val="0"/>
              <c:layout>
                <c:manualLayout>
                  <c:x val="-0.16723444039336874"/>
                  <c:y val="-0.10008905555771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256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2014-2015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432</c:v>
                </c:pt>
                <c:pt idx="1">
                  <c:v>256</c:v>
                </c:pt>
                <c:pt idx="2">
                  <c:v>16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autoTitleDeleted val="1"/>
    <c:plotArea>
      <c:layout>
        <c:manualLayout>
          <c:layoutTarget val="inner"/>
          <c:xMode val="edge"/>
          <c:yMode val="edge"/>
          <c:x val="0.26964740188510339"/>
          <c:y val="3.1250000000000015E-3"/>
          <c:w val="0.35398812647892258"/>
          <c:h val="0.7304165846456688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spPr>
            <a:solidFill>
              <a:srgbClr val="FB8005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84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43</a:t>
                    </a:r>
                    <a:r>
                      <a:rPr lang="ru-RU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31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творческие способности</c:v>
                </c:pt>
                <c:pt idx="1">
                  <c:v>художественно-изобразительные</c:v>
                </c:pt>
                <c:pt idx="2">
                  <c:v>спортивные</c:v>
                </c:pt>
                <c:pt idx="3">
                  <c:v>артистические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84</c:v>
                </c:pt>
                <c:pt idx="1">
                  <c:v>62</c:v>
                </c:pt>
                <c:pt idx="2">
                  <c:v>43</c:v>
                </c:pt>
                <c:pt idx="3">
                  <c:v>31</c:v>
                </c:pt>
              </c:numCache>
            </c:numRef>
          </c:val>
        </c:ser>
        <c:axId val="141297536"/>
        <c:axId val="141299072"/>
      </c:barChart>
      <c:catAx>
        <c:axId val="141297536"/>
        <c:scaling>
          <c:orientation val="minMax"/>
        </c:scaling>
        <c:axPos val="l"/>
        <c:tickLblPos val="nextTo"/>
        <c:crossAx val="141299072"/>
        <c:crosses val="autoZero"/>
        <c:auto val="1"/>
        <c:lblAlgn val="ctr"/>
        <c:lblOffset val="100"/>
      </c:catAx>
      <c:valAx>
        <c:axId val="141299072"/>
        <c:scaling>
          <c:orientation val="minMax"/>
        </c:scaling>
        <c:axPos val="b"/>
        <c:majorGridlines/>
        <c:numFmt formatCode="General" sourceLinked="1"/>
        <c:tickLblPos val="nextTo"/>
        <c:crossAx val="1412975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err="1">
                <a:solidFill>
                  <a:srgbClr val="034ABD"/>
                </a:solidFill>
              </a:rPr>
              <a:t>Дивергентность</a:t>
            </a:r>
            <a:r>
              <a:rPr lang="ru-RU" sz="1800" dirty="0">
                <a:solidFill>
                  <a:srgbClr val="034ABD"/>
                </a:solidFill>
              </a:rPr>
              <a:t> </a:t>
            </a:r>
            <a:r>
              <a:rPr lang="ru-RU" sz="1800" dirty="0" smtClean="0">
                <a:solidFill>
                  <a:srgbClr val="034ABD"/>
                </a:solidFill>
              </a:rPr>
              <a:t>мышления</a:t>
            </a:r>
          </a:p>
          <a:p>
            <a:pPr>
              <a:defRPr/>
            </a:pPr>
            <a:r>
              <a:rPr lang="ru-RU" sz="1800" dirty="0" smtClean="0">
                <a:solidFill>
                  <a:srgbClr val="034ABD"/>
                </a:solidFill>
              </a:rPr>
              <a:t>(в %)</a:t>
            </a:r>
            <a:r>
              <a:rPr lang="ru-RU" sz="1800" baseline="0" dirty="0" smtClean="0">
                <a:solidFill>
                  <a:srgbClr val="034ABD"/>
                </a:solidFill>
              </a:rPr>
              <a:t> </a:t>
            </a:r>
            <a:endParaRPr lang="ru-RU" sz="1800" dirty="0">
              <a:solidFill>
                <a:srgbClr val="034ABD"/>
              </a:solidFill>
            </a:endParaRPr>
          </a:p>
        </c:rich>
      </c:tx>
      <c:layout>
        <c:manualLayout>
          <c:xMode val="edge"/>
          <c:yMode val="edge"/>
          <c:x val="0.15596638687655412"/>
          <c:y val="8.762004636273328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3160060759532584E-2"/>
          <c:y val="0.32350749660720912"/>
          <c:w val="0.50133773450459562"/>
          <c:h val="0.522813273118056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Дивергентность мышления</c:v>
                </c:pt>
              </c:strCache>
            </c:strRef>
          </c:tx>
          <c:explosion val="19"/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начальные</c:v>
                </c:pt>
                <c:pt idx="1">
                  <c:v>средние</c:v>
                </c:pt>
                <c:pt idx="2">
                  <c:v>высокие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</c:v>
                </c:pt>
                <c:pt idx="1">
                  <c:v>16</c:v>
                </c:pt>
                <c:pt idx="2">
                  <c:v>6</c:v>
                </c:pt>
              </c:numCache>
            </c:numRef>
          </c:val>
        </c:ser>
      </c:pie3D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>
              <a:defRPr/>
            </a:pPr>
            <a:r>
              <a:rPr lang="ru-RU" sz="1800" dirty="0" smtClean="0">
                <a:solidFill>
                  <a:srgbClr val="034ABD"/>
                </a:solidFill>
              </a:rPr>
              <a:t>Самостоятельность мышления</a:t>
            </a:r>
          </a:p>
          <a:p>
            <a:pPr algn="ctr">
              <a:defRPr/>
            </a:pPr>
            <a:r>
              <a:rPr lang="ru-RU" sz="1800" dirty="0" smtClean="0">
                <a:solidFill>
                  <a:srgbClr val="034ABD"/>
                </a:solidFill>
              </a:rPr>
              <a:t>в (%)</a:t>
            </a:r>
            <a:endParaRPr lang="ru-RU" sz="1800" dirty="0">
              <a:solidFill>
                <a:srgbClr val="034ABD"/>
              </a:solidFill>
            </a:endParaRPr>
          </a:p>
        </c:rich>
      </c:tx>
      <c:layout>
        <c:manualLayout>
          <c:xMode val="edge"/>
          <c:yMode val="edge"/>
          <c:x val="0.11290795275620719"/>
          <c:y val="6.184944449134108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2282610361300754E-2"/>
          <c:y val="0.29258277436153851"/>
          <c:w val="0.50133773450459562"/>
          <c:h val="0.522813273118056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Самостоятельность мышления</c:v>
                </c:pt>
              </c:strCache>
            </c:strRef>
          </c:tx>
          <c:explosion val="19"/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начальные</c:v>
                </c:pt>
                <c:pt idx="1">
                  <c:v>средние</c:v>
                </c:pt>
                <c:pt idx="2">
                  <c:v>высокие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64</c:v>
                </c:pt>
                <c:pt idx="2">
                  <c:v>15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765785602366101"/>
          <c:y val="0.34971721330103955"/>
          <c:w val="0.33234214397633982"/>
          <c:h val="0.4291608767361674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cat>
            <c:strRef>
              <c:f>Лист1!$A$1:$P$1</c:f>
              <c:strCache>
                <c:ptCount val="16"/>
                <c:pt idx="0">
                  <c:v>1а</c:v>
                </c:pt>
                <c:pt idx="1">
                  <c:v>1б</c:v>
                </c:pt>
                <c:pt idx="2">
                  <c:v>1в</c:v>
                </c:pt>
                <c:pt idx="3">
                  <c:v>1г</c:v>
                </c:pt>
                <c:pt idx="4">
                  <c:v>2а</c:v>
                </c:pt>
                <c:pt idx="5">
                  <c:v>2б</c:v>
                </c:pt>
                <c:pt idx="6">
                  <c:v>2в</c:v>
                </c:pt>
                <c:pt idx="7">
                  <c:v>2г</c:v>
                </c:pt>
                <c:pt idx="8">
                  <c:v>3а</c:v>
                </c:pt>
                <c:pt idx="9">
                  <c:v>3б</c:v>
                </c:pt>
                <c:pt idx="10">
                  <c:v>3в</c:v>
                </c:pt>
                <c:pt idx="11">
                  <c:v>3г</c:v>
                </c:pt>
                <c:pt idx="12">
                  <c:v>4а</c:v>
                </c:pt>
                <c:pt idx="13">
                  <c:v>4б</c:v>
                </c:pt>
                <c:pt idx="14">
                  <c:v>4в</c:v>
                </c:pt>
                <c:pt idx="15">
                  <c:v>4г</c:v>
                </c:pt>
              </c:strCache>
            </c:strRef>
          </c:cat>
          <c:val>
            <c:numRef>
              <c:f>Лист1!$A$2:$P$2</c:f>
              <c:numCache>
                <c:formatCode>General</c:formatCode>
                <c:ptCount val="16"/>
                <c:pt idx="0">
                  <c:v>21</c:v>
                </c:pt>
                <c:pt idx="1">
                  <c:v>6</c:v>
                </c:pt>
                <c:pt idx="2">
                  <c:v>6</c:v>
                </c:pt>
                <c:pt idx="3">
                  <c:v>23</c:v>
                </c:pt>
                <c:pt idx="4">
                  <c:v>4</c:v>
                </c:pt>
                <c:pt idx="5">
                  <c:v>3</c:v>
                </c:pt>
                <c:pt idx="6">
                  <c:v>7</c:v>
                </c:pt>
                <c:pt idx="7">
                  <c:v>10</c:v>
                </c:pt>
                <c:pt idx="8">
                  <c:v>16</c:v>
                </c:pt>
                <c:pt idx="9">
                  <c:v>12</c:v>
                </c:pt>
                <c:pt idx="10">
                  <c:v>3</c:v>
                </c:pt>
                <c:pt idx="11">
                  <c:v>11</c:v>
                </c:pt>
                <c:pt idx="12">
                  <c:v>6</c:v>
                </c:pt>
                <c:pt idx="13">
                  <c:v>20</c:v>
                </c:pt>
                <c:pt idx="14">
                  <c:v>8</c:v>
                </c:pt>
                <c:pt idx="15">
                  <c:v>5</c:v>
                </c:pt>
              </c:numCache>
            </c:numRef>
          </c:val>
        </c:ser>
        <c:ser>
          <c:idx val="1"/>
          <c:order val="1"/>
          <c:cat>
            <c:strRef>
              <c:f>Лист1!$A$1:$P$1</c:f>
              <c:strCache>
                <c:ptCount val="16"/>
                <c:pt idx="0">
                  <c:v>1а</c:v>
                </c:pt>
                <c:pt idx="1">
                  <c:v>1б</c:v>
                </c:pt>
                <c:pt idx="2">
                  <c:v>1в</c:v>
                </c:pt>
                <c:pt idx="3">
                  <c:v>1г</c:v>
                </c:pt>
                <c:pt idx="4">
                  <c:v>2а</c:v>
                </c:pt>
                <c:pt idx="5">
                  <c:v>2б</c:v>
                </c:pt>
                <c:pt idx="6">
                  <c:v>2в</c:v>
                </c:pt>
                <c:pt idx="7">
                  <c:v>2г</c:v>
                </c:pt>
                <c:pt idx="8">
                  <c:v>3а</c:v>
                </c:pt>
                <c:pt idx="9">
                  <c:v>3б</c:v>
                </c:pt>
                <c:pt idx="10">
                  <c:v>3в</c:v>
                </c:pt>
                <c:pt idx="11">
                  <c:v>3г</c:v>
                </c:pt>
                <c:pt idx="12">
                  <c:v>4а</c:v>
                </c:pt>
                <c:pt idx="13">
                  <c:v>4б</c:v>
                </c:pt>
                <c:pt idx="14">
                  <c:v>4в</c:v>
                </c:pt>
                <c:pt idx="15">
                  <c:v>4г</c:v>
                </c:pt>
              </c:strCache>
            </c:strRef>
          </c:cat>
          <c:val>
            <c:numRef>
              <c:f>Лист1!$A$3:$P$3</c:f>
              <c:numCache>
                <c:formatCode>General</c:formatCode>
                <c:ptCount val="16"/>
                <c:pt idx="0">
                  <c:v>9</c:v>
                </c:pt>
                <c:pt idx="1">
                  <c:v>19</c:v>
                </c:pt>
                <c:pt idx="2">
                  <c:v>24</c:v>
                </c:pt>
                <c:pt idx="3">
                  <c:v>12</c:v>
                </c:pt>
                <c:pt idx="4">
                  <c:v>18</c:v>
                </c:pt>
                <c:pt idx="5">
                  <c:v>23</c:v>
                </c:pt>
                <c:pt idx="6">
                  <c:v>16</c:v>
                </c:pt>
                <c:pt idx="7">
                  <c:v>12</c:v>
                </c:pt>
                <c:pt idx="8">
                  <c:v>8</c:v>
                </c:pt>
                <c:pt idx="9">
                  <c:v>7</c:v>
                </c:pt>
                <c:pt idx="10">
                  <c:v>18</c:v>
                </c:pt>
                <c:pt idx="11">
                  <c:v>11</c:v>
                </c:pt>
                <c:pt idx="12">
                  <c:v>14</c:v>
                </c:pt>
                <c:pt idx="13">
                  <c:v>8</c:v>
                </c:pt>
                <c:pt idx="14">
                  <c:v>10</c:v>
                </c:pt>
                <c:pt idx="15">
                  <c:v>15</c:v>
                </c:pt>
              </c:numCache>
            </c:numRef>
          </c:val>
        </c:ser>
        <c:ser>
          <c:idx val="2"/>
          <c:order val="2"/>
          <c:cat>
            <c:strRef>
              <c:f>Лист1!$A$1:$P$1</c:f>
              <c:strCache>
                <c:ptCount val="16"/>
                <c:pt idx="0">
                  <c:v>1а</c:v>
                </c:pt>
                <c:pt idx="1">
                  <c:v>1б</c:v>
                </c:pt>
                <c:pt idx="2">
                  <c:v>1в</c:v>
                </c:pt>
                <c:pt idx="3">
                  <c:v>1г</c:v>
                </c:pt>
                <c:pt idx="4">
                  <c:v>2а</c:v>
                </c:pt>
                <c:pt idx="5">
                  <c:v>2б</c:v>
                </c:pt>
                <c:pt idx="6">
                  <c:v>2в</c:v>
                </c:pt>
                <c:pt idx="7">
                  <c:v>2г</c:v>
                </c:pt>
                <c:pt idx="8">
                  <c:v>3а</c:v>
                </c:pt>
                <c:pt idx="9">
                  <c:v>3б</c:v>
                </c:pt>
                <c:pt idx="10">
                  <c:v>3в</c:v>
                </c:pt>
                <c:pt idx="11">
                  <c:v>3г</c:v>
                </c:pt>
                <c:pt idx="12">
                  <c:v>4а</c:v>
                </c:pt>
                <c:pt idx="13">
                  <c:v>4б</c:v>
                </c:pt>
                <c:pt idx="14">
                  <c:v>4в</c:v>
                </c:pt>
                <c:pt idx="15">
                  <c:v>4г</c:v>
                </c:pt>
              </c:strCache>
            </c:strRef>
          </c:cat>
          <c:val>
            <c:numRef>
              <c:f>Лист1!$A$4:$P$4</c:f>
              <c:numCache>
                <c:formatCode>General</c:formatCode>
                <c:ptCount val="16"/>
                <c:pt idx="0">
                  <c:v>0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4</c:v>
                </c:pt>
                <c:pt idx="6">
                  <c:v>8</c:v>
                </c:pt>
                <c:pt idx="7">
                  <c:v>3</c:v>
                </c:pt>
                <c:pt idx="8">
                  <c:v>0</c:v>
                </c:pt>
                <c:pt idx="9">
                  <c:v>5</c:v>
                </c:pt>
                <c:pt idx="10">
                  <c:v>6</c:v>
                </c:pt>
                <c:pt idx="11">
                  <c:v>2</c:v>
                </c:pt>
                <c:pt idx="12">
                  <c:v>7</c:v>
                </c:pt>
                <c:pt idx="13">
                  <c:v>0</c:v>
                </c:pt>
                <c:pt idx="14">
                  <c:v>7</c:v>
                </c:pt>
                <c:pt idx="15">
                  <c:v>4</c:v>
                </c:pt>
              </c:numCache>
            </c:numRef>
          </c:val>
        </c:ser>
        <c:axId val="77109504"/>
        <c:axId val="79110144"/>
      </c:barChart>
      <c:catAx>
        <c:axId val="77109504"/>
        <c:scaling>
          <c:orientation val="minMax"/>
        </c:scaling>
        <c:axPos val="b"/>
        <c:tickLblPos val="nextTo"/>
        <c:crossAx val="79110144"/>
        <c:crosses val="autoZero"/>
        <c:auto val="1"/>
        <c:lblAlgn val="ctr"/>
        <c:lblOffset val="100"/>
      </c:catAx>
      <c:valAx>
        <c:axId val="79110144"/>
        <c:scaling>
          <c:orientation val="minMax"/>
        </c:scaling>
        <c:axPos val="l"/>
        <c:majorGridlines/>
        <c:numFmt formatCode="General" sourceLinked="1"/>
        <c:tickLblPos val="nextTo"/>
        <c:crossAx val="7710950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cat>
            <c:strRef>
              <c:f>Лист1!$A$5:$P$5</c:f>
              <c:strCache>
                <c:ptCount val="16"/>
                <c:pt idx="0">
                  <c:v>1а</c:v>
                </c:pt>
                <c:pt idx="1">
                  <c:v>1б</c:v>
                </c:pt>
                <c:pt idx="2">
                  <c:v>1в</c:v>
                </c:pt>
                <c:pt idx="3">
                  <c:v>1г</c:v>
                </c:pt>
                <c:pt idx="4">
                  <c:v>2а</c:v>
                </c:pt>
                <c:pt idx="5">
                  <c:v>2б</c:v>
                </c:pt>
                <c:pt idx="6">
                  <c:v>2в</c:v>
                </c:pt>
                <c:pt idx="7">
                  <c:v>2г</c:v>
                </c:pt>
                <c:pt idx="8">
                  <c:v>3а</c:v>
                </c:pt>
                <c:pt idx="9">
                  <c:v>3б</c:v>
                </c:pt>
                <c:pt idx="10">
                  <c:v>3в</c:v>
                </c:pt>
                <c:pt idx="11">
                  <c:v>3г</c:v>
                </c:pt>
                <c:pt idx="12">
                  <c:v>4а</c:v>
                </c:pt>
                <c:pt idx="13">
                  <c:v>4б</c:v>
                </c:pt>
                <c:pt idx="14">
                  <c:v>4в</c:v>
                </c:pt>
                <c:pt idx="15">
                  <c:v>4г</c:v>
                </c:pt>
              </c:strCache>
            </c:strRef>
          </c:cat>
          <c:val>
            <c:numRef>
              <c:f>Лист1!$A$6:$P$6</c:f>
              <c:numCache>
                <c:formatCode>General</c:formatCode>
                <c:ptCount val="16"/>
                <c:pt idx="0">
                  <c:v>18</c:v>
                </c:pt>
                <c:pt idx="1">
                  <c:v>13</c:v>
                </c:pt>
                <c:pt idx="2">
                  <c:v>3</c:v>
                </c:pt>
                <c:pt idx="3">
                  <c:v>20</c:v>
                </c:pt>
                <c:pt idx="4">
                  <c:v>7</c:v>
                </c:pt>
                <c:pt idx="5">
                  <c:v>12</c:v>
                </c:pt>
                <c:pt idx="6">
                  <c:v>9</c:v>
                </c:pt>
                <c:pt idx="7">
                  <c:v>11</c:v>
                </c:pt>
                <c:pt idx="8">
                  <c:v>12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8</c:v>
                </c:pt>
                <c:pt idx="13">
                  <c:v>13</c:v>
                </c:pt>
                <c:pt idx="14">
                  <c:v>8</c:v>
                </c:pt>
                <c:pt idx="15">
                  <c:v>7</c:v>
                </c:pt>
              </c:numCache>
            </c:numRef>
          </c:val>
        </c:ser>
        <c:ser>
          <c:idx val="1"/>
          <c:order val="1"/>
          <c:cat>
            <c:strRef>
              <c:f>Лист1!$A$5:$P$5</c:f>
              <c:strCache>
                <c:ptCount val="16"/>
                <c:pt idx="0">
                  <c:v>1а</c:v>
                </c:pt>
                <c:pt idx="1">
                  <c:v>1б</c:v>
                </c:pt>
                <c:pt idx="2">
                  <c:v>1в</c:v>
                </c:pt>
                <c:pt idx="3">
                  <c:v>1г</c:v>
                </c:pt>
                <c:pt idx="4">
                  <c:v>2а</c:v>
                </c:pt>
                <c:pt idx="5">
                  <c:v>2б</c:v>
                </c:pt>
                <c:pt idx="6">
                  <c:v>2в</c:v>
                </c:pt>
                <c:pt idx="7">
                  <c:v>2г</c:v>
                </c:pt>
                <c:pt idx="8">
                  <c:v>3а</c:v>
                </c:pt>
                <c:pt idx="9">
                  <c:v>3б</c:v>
                </c:pt>
                <c:pt idx="10">
                  <c:v>3в</c:v>
                </c:pt>
                <c:pt idx="11">
                  <c:v>3г</c:v>
                </c:pt>
                <c:pt idx="12">
                  <c:v>4а</c:v>
                </c:pt>
                <c:pt idx="13">
                  <c:v>4б</c:v>
                </c:pt>
                <c:pt idx="14">
                  <c:v>4в</c:v>
                </c:pt>
                <c:pt idx="15">
                  <c:v>4г</c:v>
                </c:pt>
              </c:strCache>
            </c:strRef>
          </c:cat>
          <c:val>
            <c:numRef>
              <c:f>Лист1!$A$7:$P$7</c:f>
              <c:numCache>
                <c:formatCode>General</c:formatCode>
                <c:ptCount val="16"/>
                <c:pt idx="0">
                  <c:v>9</c:v>
                </c:pt>
                <c:pt idx="1">
                  <c:v>10</c:v>
                </c:pt>
                <c:pt idx="2">
                  <c:v>20</c:v>
                </c:pt>
                <c:pt idx="3">
                  <c:v>12</c:v>
                </c:pt>
                <c:pt idx="4">
                  <c:v>17</c:v>
                </c:pt>
                <c:pt idx="5">
                  <c:v>12</c:v>
                </c:pt>
                <c:pt idx="6">
                  <c:v>12</c:v>
                </c:pt>
                <c:pt idx="7">
                  <c:v>7</c:v>
                </c:pt>
                <c:pt idx="8">
                  <c:v>4</c:v>
                </c:pt>
                <c:pt idx="9">
                  <c:v>12</c:v>
                </c:pt>
                <c:pt idx="10">
                  <c:v>11</c:v>
                </c:pt>
                <c:pt idx="11">
                  <c:v>10</c:v>
                </c:pt>
                <c:pt idx="12">
                  <c:v>10</c:v>
                </c:pt>
                <c:pt idx="13">
                  <c:v>3</c:v>
                </c:pt>
                <c:pt idx="14">
                  <c:v>9</c:v>
                </c:pt>
                <c:pt idx="15">
                  <c:v>13</c:v>
                </c:pt>
              </c:numCache>
            </c:numRef>
          </c:val>
        </c:ser>
        <c:ser>
          <c:idx val="2"/>
          <c:order val="2"/>
          <c:cat>
            <c:strRef>
              <c:f>Лист1!$A$5:$P$5</c:f>
              <c:strCache>
                <c:ptCount val="16"/>
                <c:pt idx="0">
                  <c:v>1а</c:v>
                </c:pt>
                <c:pt idx="1">
                  <c:v>1б</c:v>
                </c:pt>
                <c:pt idx="2">
                  <c:v>1в</c:v>
                </c:pt>
                <c:pt idx="3">
                  <c:v>1г</c:v>
                </c:pt>
                <c:pt idx="4">
                  <c:v>2а</c:v>
                </c:pt>
                <c:pt idx="5">
                  <c:v>2б</c:v>
                </c:pt>
                <c:pt idx="6">
                  <c:v>2в</c:v>
                </c:pt>
                <c:pt idx="7">
                  <c:v>2г</c:v>
                </c:pt>
                <c:pt idx="8">
                  <c:v>3а</c:v>
                </c:pt>
                <c:pt idx="9">
                  <c:v>3б</c:v>
                </c:pt>
                <c:pt idx="10">
                  <c:v>3в</c:v>
                </c:pt>
                <c:pt idx="11">
                  <c:v>3г</c:v>
                </c:pt>
                <c:pt idx="12">
                  <c:v>4а</c:v>
                </c:pt>
                <c:pt idx="13">
                  <c:v>4б</c:v>
                </c:pt>
                <c:pt idx="14">
                  <c:v>4в</c:v>
                </c:pt>
                <c:pt idx="15">
                  <c:v>4г</c:v>
                </c:pt>
              </c:strCache>
            </c:strRef>
          </c:cat>
          <c:val>
            <c:numRef>
              <c:f>Лист1!$A$8:$P$8</c:f>
              <c:numCache>
                <c:formatCode>General</c:formatCode>
                <c:ptCount val="16"/>
                <c:pt idx="0">
                  <c:v>3</c:v>
                </c:pt>
                <c:pt idx="1">
                  <c:v>8</c:v>
                </c:pt>
                <c:pt idx="2">
                  <c:v>7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10</c:v>
                </c:pt>
                <c:pt idx="7">
                  <c:v>7</c:v>
                </c:pt>
                <c:pt idx="8">
                  <c:v>8</c:v>
                </c:pt>
                <c:pt idx="9">
                  <c:v>6</c:v>
                </c:pt>
                <c:pt idx="10">
                  <c:v>3</c:v>
                </c:pt>
                <c:pt idx="11">
                  <c:v>7</c:v>
                </c:pt>
                <c:pt idx="12">
                  <c:v>9</c:v>
                </c:pt>
                <c:pt idx="13">
                  <c:v>12</c:v>
                </c:pt>
                <c:pt idx="14">
                  <c:v>8</c:v>
                </c:pt>
                <c:pt idx="15">
                  <c:v>4</c:v>
                </c:pt>
              </c:numCache>
            </c:numRef>
          </c:val>
        </c:ser>
        <c:axId val="79128064"/>
        <c:axId val="79129600"/>
      </c:barChart>
      <c:catAx>
        <c:axId val="79128064"/>
        <c:scaling>
          <c:orientation val="minMax"/>
        </c:scaling>
        <c:axPos val="b"/>
        <c:tickLblPos val="nextTo"/>
        <c:crossAx val="79129600"/>
        <c:crosses val="autoZero"/>
        <c:auto val="1"/>
        <c:lblAlgn val="ctr"/>
        <c:lblOffset val="100"/>
      </c:catAx>
      <c:valAx>
        <c:axId val="79129600"/>
        <c:scaling>
          <c:orientation val="minMax"/>
        </c:scaling>
        <c:axPos val="l"/>
        <c:majorGridlines/>
        <c:numFmt formatCode="General" sourceLinked="1"/>
        <c:tickLblPos val="nextTo"/>
        <c:crossAx val="7912806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C422FA-DEBE-492F-9A9E-AC92224CE95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5C4BFA-9EF6-480D-B5D0-6B2ED59CC13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профессионал</a:t>
          </a:r>
          <a:endParaRPr lang="ru-RU" sz="1400" dirty="0"/>
        </a:p>
      </dgm:t>
    </dgm:pt>
    <dgm:pt modelId="{5AAA2164-44FA-46A4-AE59-264BB3B3A2D2}" type="parTrans" cxnId="{4BADD87B-E6E8-4FC9-A1E7-82687D1CA68B}">
      <dgm:prSet/>
      <dgm:spPr/>
      <dgm:t>
        <a:bodyPr/>
        <a:lstStyle/>
        <a:p>
          <a:endParaRPr lang="ru-RU"/>
        </a:p>
      </dgm:t>
    </dgm:pt>
    <dgm:pt modelId="{AFEE502E-1107-42DA-BC82-B7FA9670F43D}" type="sibTrans" cxnId="{4BADD87B-E6E8-4FC9-A1E7-82687D1CA68B}">
      <dgm:prSet/>
      <dgm:spPr/>
      <dgm:t>
        <a:bodyPr/>
        <a:lstStyle/>
        <a:p>
          <a:endParaRPr lang="ru-RU"/>
        </a:p>
      </dgm:t>
    </dgm:pt>
    <dgm:pt modelId="{1D58D94E-CC21-40E2-8633-0EA0F0A321BE}">
      <dgm:prSet phldrT="[Текст]" custT="1"/>
      <dgm:spPr/>
      <dgm:t>
        <a:bodyPr/>
        <a:lstStyle/>
        <a:p>
          <a:r>
            <a:rPr lang="ru-RU" sz="2400" b="1" dirty="0" smtClean="0"/>
            <a:t>Внутрифирменная система ПК</a:t>
          </a:r>
          <a:endParaRPr lang="ru-RU" sz="2400" b="1" dirty="0"/>
        </a:p>
      </dgm:t>
    </dgm:pt>
    <dgm:pt modelId="{23B9C0C1-B6CD-4D61-AA29-6A5A0DA234F2}" type="parTrans" cxnId="{436947F7-5774-4521-80EE-CAFB0E8FBAE1}">
      <dgm:prSet/>
      <dgm:spPr/>
      <dgm:t>
        <a:bodyPr/>
        <a:lstStyle/>
        <a:p>
          <a:endParaRPr lang="ru-RU"/>
        </a:p>
      </dgm:t>
    </dgm:pt>
    <dgm:pt modelId="{199180EA-BCDC-4784-A5D1-7F5FF79CD111}" type="sibTrans" cxnId="{436947F7-5774-4521-80EE-CAFB0E8FBAE1}">
      <dgm:prSet/>
      <dgm:spPr/>
      <dgm:t>
        <a:bodyPr/>
        <a:lstStyle/>
        <a:p>
          <a:endParaRPr lang="ru-RU"/>
        </a:p>
      </dgm:t>
    </dgm:pt>
    <dgm:pt modelId="{59A8443A-96BE-45DF-B4A5-AAC5D38B516D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организатор</a:t>
          </a:r>
          <a:endParaRPr lang="ru-RU" dirty="0"/>
        </a:p>
      </dgm:t>
    </dgm:pt>
    <dgm:pt modelId="{7D26CD5C-41F5-48FE-B508-C64A8E75D200}" type="parTrans" cxnId="{35A46FA2-8E4A-4B05-8E9E-E8C184B9E2EA}">
      <dgm:prSet/>
      <dgm:spPr/>
      <dgm:t>
        <a:bodyPr/>
        <a:lstStyle/>
        <a:p>
          <a:endParaRPr lang="ru-RU"/>
        </a:p>
      </dgm:t>
    </dgm:pt>
    <dgm:pt modelId="{BF92EEB0-A4EF-450F-9783-AFC5F6DB8149}" type="sibTrans" cxnId="{35A46FA2-8E4A-4B05-8E9E-E8C184B9E2EA}">
      <dgm:prSet/>
      <dgm:spPr/>
      <dgm:t>
        <a:bodyPr/>
        <a:lstStyle/>
        <a:p>
          <a:endParaRPr lang="ru-RU"/>
        </a:p>
      </dgm:t>
    </dgm:pt>
    <dgm:pt modelId="{EB8FB7F5-D975-4B7B-8ECB-CDDDC4FEA189}">
      <dgm:prSet phldrT="[Текст]" custT="1"/>
      <dgm:spPr/>
      <dgm:t>
        <a:bodyPr/>
        <a:lstStyle/>
        <a:p>
          <a:r>
            <a:rPr lang="ru-RU" sz="2400" b="1" dirty="0" smtClean="0"/>
            <a:t>Свобода выбор форм и видов деятельности с учащимися в период проведения Ассамблей</a:t>
          </a:r>
          <a:endParaRPr lang="ru-RU" sz="2400" b="1" dirty="0"/>
        </a:p>
      </dgm:t>
    </dgm:pt>
    <dgm:pt modelId="{3A3234B2-FF9E-45A8-93B3-9FA53AC9F684}" type="parTrans" cxnId="{268B0FC7-C55C-422D-9B85-A6C779257054}">
      <dgm:prSet/>
      <dgm:spPr/>
      <dgm:t>
        <a:bodyPr/>
        <a:lstStyle/>
        <a:p>
          <a:endParaRPr lang="ru-RU"/>
        </a:p>
      </dgm:t>
    </dgm:pt>
    <dgm:pt modelId="{836B8C6F-081B-4293-B64E-93DB9F7C7BAD}" type="sibTrans" cxnId="{268B0FC7-C55C-422D-9B85-A6C779257054}">
      <dgm:prSet/>
      <dgm:spPr/>
      <dgm:t>
        <a:bodyPr/>
        <a:lstStyle/>
        <a:p>
          <a:endParaRPr lang="ru-RU"/>
        </a:p>
      </dgm:t>
    </dgm:pt>
    <dgm:pt modelId="{9A288D33-0744-4349-906F-8E46605EC6BE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методист</a:t>
          </a:r>
          <a:endParaRPr lang="ru-RU" dirty="0"/>
        </a:p>
      </dgm:t>
    </dgm:pt>
    <dgm:pt modelId="{53EFF17D-5F7D-4017-B6C6-2238CD3DE44E}" type="parTrans" cxnId="{9725C406-6FB2-41DE-A44B-A28A7EE03102}">
      <dgm:prSet/>
      <dgm:spPr/>
      <dgm:t>
        <a:bodyPr/>
        <a:lstStyle/>
        <a:p>
          <a:endParaRPr lang="ru-RU"/>
        </a:p>
      </dgm:t>
    </dgm:pt>
    <dgm:pt modelId="{85DBB5DB-87E4-4155-807C-AEB7591E0ED1}" type="sibTrans" cxnId="{9725C406-6FB2-41DE-A44B-A28A7EE03102}">
      <dgm:prSet/>
      <dgm:spPr/>
      <dgm:t>
        <a:bodyPr/>
        <a:lstStyle/>
        <a:p>
          <a:endParaRPr lang="ru-RU"/>
        </a:p>
      </dgm:t>
    </dgm:pt>
    <dgm:pt modelId="{CEA27D1F-20E9-4ED5-998A-9CA3B553E95D}">
      <dgm:prSet phldrT="[Текст]" custT="1"/>
      <dgm:spPr/>
      <dgm:t>
        <a:bodyPr/>
        <a:lstStyle/>
        <a:p>
          <a:r>
            <a:rPr lang="ru-RU" sz="2400" b="1" dirty="0" smtClean="0"/>
            <a:t>Широкая возможность представления педагогического опыта на международном уровне </a:t>
          </a:r>
          <a:endParaRPr lang="ru-RU" sz="2400" b="1" dirty="0"/>
        </a:p>
      </dgm:t>
    </dgm:pt>
    <dgm:pt modelId="{2A0524D6-D363-4650-95C1-5F34E563D150}" type="parTrans" cxnId="{9E938C46-6F53-4D22-BC5B-EDAB5BF323DC}">
      <dgm:prSet/>
      <dgm:spPr/>
      <dgm:t>
        <a:bodyPr/>
        <a:lstStyle/>
        <a:p>
          <a:endParaRPr lang="ru-RU"/>
        </a:p>
      </dgm:t>
    </dgm:pt>
    <dgm:pt modelId="{9B403F99-55DC-4A6C-982C-1EB6E7C32E35}" type="sibTrans" cxnId="{9E938C46-6F53-4D22-BC5B-EDAB5BF323DC}">
      <dgm:prSet/>
      <dgm:spPr/>
      <dgm:t>
        <a:bodyPr/>
        <a:lstStyle/>
        <a:p>
          <a:endParaRPr lang="ru-RU"/>
        </a:p>
      </dgm:t>
    </dgm:pt>
    <dgm:pt modelId="{885200DA-77BF-4A5A-8EF7-2B3B1ECF3E76}">
      <dgm:prSet phldrT="[Текст]" custT="1"/>
      <dgm:spPr/>
      <dgm:t>
        <a:bodyPr/>
        <a:lstStyle/>
        <a:p>
          <a:r>
            <a:rPr lang="ru-RU" sz="2400" b="1" dirty="0" smtClean="0"/>
            <a:t>Изменение структуры ШМС</a:t>
          </a:r>
          <a:endParaRPr lang="ru-RU" sz="2400" b="1" dirty="0"/>
        </a:p>
      </dgm:t>
    </dgm:pt>
    <dgm:pt modelId="{0E2326CB-40BD-412C-904C-9B09E31558A8}" type="parTrans" cxnId="{3F58EBC9-26D5-432C-A46A-E9536EC11E16}">
      <dgm:prSet/>
      <dgm:spPr/>
      <dgm:t>
        <a:bodyPr/>
        <a:lstStyle/>
        <a:p>
          <a:endParaRPr lang="ru-RU"/>
        </a:p>
      </dgm:t>
    </dgm:pt>
    <dgm:pt modelId="{1E2BF087-6E54-4697-8E69-71E3887D80FA}" type="sibTrans" cxnId="{3F58EBC9-26D5-432C-A46A-E9536EC11E16}">
      <dgm:prSet/>
      <dgm:spPr/>
      <dgm:t>
        <a:bodyPr/>
        <a:lstStyle/>
        <a:p>
          <a:endParaRPr lang="ru-RU"/>
        </a:p>
      </dgm:t>
    </dgm:pt>
    <dgm:pt modelId="{8927E1BA-9924-4174-B78A-C82ABA748D01}">
      <dgm:prSet phldrT="[Текст]" custT="1"/>
      <dgm:spPr/>
      <dgm:t>
        <a:bodyPr/>
        <a:lstStyle/>
        <a:p>
          <a:r>
            <a:rPr lang="ru-RU" sz="2400" b="1" dirty="0" smtClean="0"/>
            <a:t>Проектная деятельность</a:t>
          </a:r>
          <a:endParaRPr lang="ru-RU" sz="2400" b="1" dirty="0"/>
        </a:p>
      </dgm:t>
    </dgm:pt>
    <dgm:pt modelId="{D1D712CA-4A0F-44E1-9E5F-67F9732629E4}" type="parTrans" cxnId="{57275B7A-D43A-4BD7-982B-C8EBB54E6D87}">
      <dgm:prSet/>
      <dgm:spPr/>
      <dgm:t>
        <a:bodyPr/>
        <a:lstStyle/>
        <a:p>
          <a:endParaRPr lang="ru-RU"/>
        </a:p>
      </dgm:t>
    </dgm:pt>
    <dgm:pt modelId="{CB542A55-5EB7-431D-83DC-4F80B65512A3}" type="sibTrans" cxnId="{57275B7A-D43A-4BD7-982B-C8EBB54E6D87}">
      <dgm:prSet/>
      <dgm:spPr/>
      <dgm:t>
        <a:bodyPr/>
        <a:lstStyle/>
        <a:p>
          <a:endParaRPr lang="ru-RU"/>
        </a:p>
      </dgm:t>
    </dgm:pt>
    <dgm:pt modelId="{D3BA7840-2E35-4EBB-8B32-50A6CFA766A0}">
      <dgm:prSet phldrT="[Текст]" custT="1"/>
      <dgm:spPr/>
      <dgm:t>
        <a:bodyPr/>
        <a:lstStyle/>
        <a:p>
          <a:r>
            <a:rPr lang="ru-RU" sz="2400" b="1" dirty="0" smtClean="0"/>
            <a:t>Возможность публикации опыта</a:t>
          </a:r>
          <a:endParaRPr lang="ru-RU" sz="2400" b="1" dirty="0"/>
        </a:p>
      </dgm:t>
    </dgm:pt>
    <dgm:pt modelId="{758A03D7-7DF2-4C6D-9590-A5FE42F824FA}" type="parTrans" cxnId="{26AFE957-29E8-4095-BF85-E4B6863DCE24}">
      <dgm:prSet/>
      <dgm:spPr/>
      <dgm:t>
        <a:bodyPr/>
        <a:lstStyle/>
        <a:p>
          <a:endParaRPr lang="ru-RU"/>
        </a:p>
      </dgm:t>
    </dgm:pt>
    <dgm:pt modelId="{DB68C1D6-16D8-46B3-AA0C-838A4F26F236}" type="sibTrans" cxnId="{26AFE957-29E8-4095-BF85-E4B6863DCE24}">
      <dgm:prSet/>
      <dgm:spPr/>
      <dgm:t>
        <a:bodyPr/>
        <a:lstStyle/>
        <a:p>
          <a:endParaRPr lang="ru-RU"/>
        </a:p>
      </dgm:t>
    </dgm:pt>
    <dgm:pt modelId="{05668F66-8AC7-4388-A70D-1711D9671088}">
      <dgm:prSet phldrT="[Текст]" custT="1"/>
      <dgm:spPr/>
      <dgm:t>
        <a:bodyPr/>
        <a:lstStyle/>
        <a:p>
          <a:r>
            <a:rPr lang="ru-RU" sz="2400" b="1" dirty="0" smtClean="0"/>
            <a:t>Наличие базовых документов</a:t>
          </a:r>
          <a:endParaRPr lang="ru-RU" sz="2400" b="1" dirty="0"/>
        </a:p>
      </dgm:t>
    </dgm:pt>
    <dgm:pt modelId="{AFD04966-8F9B-4816-8960-3B8D1E0608F7}" type="parTrans" cxnId="{A886BBF5-1651-4920-BC49-D3741218FB6A}">
      <dgm:prSet/>
      <dgm:spPr/>
      <dgm:t>
        <a:bodyPr/>
        <a:lstStyle/>
        <a:p>
          <a:endParaRPr lang="ru-RU"/>
        </a:p>
      </dgm:t>
    </dgm:pt>
    <dgm:pt modelId="{627E321B-07B6-4DED-B7BD-46729D8C9488}" type="sibTrans" cxnId="{A886BBF5-1651-4920-BC49-D3741218FB6A}">
      <dgm:prSet/>
      <dgm:spPr/>
      <dgm:t>
        <a:bodyPr/>
        <a:lstStyle/>
        <a:p>
          <a:endParaRPr lang="ru-RU"/>
        </a:p>
      </dgm:t>
    </dgm:pt>
    <dgm:pt modelId="{2BDDF68E-2985-4495-A472-954EB26C82C3}" type="pres">
      <dgm:prSet presAssocID="{06C422FA-DEBE-492F-9A9E-AC92224CE95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4501A6-BB98-44A8-BA47-9A103D4FD106}" type="pres">
      <dgm:prSet presAssocID="{315C4BFA-9EF6-480D-B5D0-6B2ED59CC138}" presName="composite" presStyleCnt="0"/>
      <dgm:spPr/>
    </dgm:pt>
    <dgm:pt modelId="{95B70CA9-CAE7-48E7-ACC1-F528FD6C1423}" type="pres">
      <dgm:prSet presAssocID="{315C4BFA-9EF6-480D-B5D0-6B2ED59CC138}" presName="parentText" presStyleLbl="alignNode1" presStyleIdx="0" presStyleCnt="3" custLinFactNeighborX="-11244" custLinFactNeighborY="-159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4EA6C-7C1A-427F-930C-1D7105E63053}" type="pres">
      <dgm:prSet presAssocID="{315C4BFA-9EF6-480D-B5D0-6B2ED59CC138}" presName="descendantText" presStyleLbl="alignAcc1" presStyleIdx="0" presStyleCnt="3" custScaleY="149044" custLinFactNeighborX="866" custLinFactNeighborY="1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3257D-F661-42B8-A1A9-0F962CCFF806}" type="pres">
      <dgm:prSet presAssocID="{AFEE502E-1107-42DA-BC82-B7FA9670F43D}" presName="sp" presStyleCnt="0"/>
      <dgm:spPr/>
    </dgm:pt>
    <dgm:pt modelId="{58E2E490-534A-45F7-AE41-6CF60C3E117E}" type="pres">
      <dgm:prSet presAssocID="{59A8443A-96BE-45DF-B4A5-AAC5D38B516D}" presName="composite" presStyleCnt="0"/>
      <dgm:spPr/>
    </dgm:pt>
    <dgm:pt modelId="{DC386E6F-35FE-48CC-9329-B57AF9796DAE}" type="pres">
      <dgm:prSet presAssocID="{59A8443A-96BE-45DF-B4A5-AAC5D38B516D}" presName="parentText" presStyleLbl="alignNode1" presStyleIdx="1" presStyleCnt="3" custLinFactNeighborX="-11244" custLinFactNeighborY="-184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B1E78-03EB-4F08-9862-152270668411}" type="pres">
      <dgm:prSet presAssocID="{59A8443A-96BE-45DF-B4A5-AAC5D38B516D}" presName="descendantText" presStyleLbl="alignAcc1" presStyleIdx="1" presStyleCnt="3" custScaleY="154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F65A9-5175-4F5D-B948-588349B29CB3}" type="pres">
      <dgm:prSet presAssocID="{BF92EEB0-A4EF-450F-9783-AFC5F6DB8149}" presName="sp" presStyleCnt="0"/>
      <dgm:spPr/>
    </dgm:pt>
    <dgm:pt modelId="{277CA7C3-438F-4F02-94B4-683BAA021ED9}" type="pres">
      <dgm:prSet presAssocID="{9A288D33-0744-4349-906F-8E46605EC6BE}" presName="composite" presStyleCnt="0"/>
      <dgm:spPr/>
    </dgm:pt>
    <dgm:pt modelId="{F1D04927-9A9B-4681-AA0E-1D11844C3FC9}" type="pres">
      <dgm:prSet presAssocID="{9A288D33-0744-4349-906F-8E46605EC6BE}" presName="parentText" presStyleLbl="alignNode1" presStyleIdx="2" presStyleCnt="3" custLinFactNeighborX="-10274" custLinFactNeighborY="-63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F598E-8F9C-4671-89DC-783BA1AAAED6}" type="pres">
      <dgm:prSet presAssocID="{9A288D33-0744-4349-906F-8E46605EC6BE}" presName="descendantText" presStyleLbl="alignAcc1" presStyleIdx="2" presStyleCnt="3" custScaleY="147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D50CA8-A3EB-466A-B7AE-CB13D322F371}" type="presOf" srcId="{1D58D94E-CC21-40E2-8633-0EA0F0A321BE}" destId="{C584EA6C-7C1A-427F-930C-1D7105E63053}" srcOrd="0" destOrd="0" presId="urn:microsoft.com/office/officeart/2005/8/layout/chevron2"/>
    <dgm:cxn modelId="{9E938C46-6F53-4D22-BC5B-EDAB5BF323DC}" srcId="{9A288D33-0744-4349-906F-8E46605EC6BE}" destId="{CEA27D1F-20E9-4ED5-998A-9CA3B553E95D}" srcOrd="0" destOrd="0" parTransId="{2A0524D6-D363-4650-95C1-5F34E563D150}" sibTransId="{9B403F99-55DC-4A6C-982C-1EB6E7C32E35}"/>
    <dgm:cxn modelId="{D9F92316-5DD3-4317-95FC-81DF9A1E51DA}" type="presOf" srcId="{885200DA-77BF-4A5A-8EF7-2B3B1ECF3E76}" destId="{C584EA6C-7C1A-427F-930C-1D7105E63053}" srcOrd="0" destOrd="1" presId="urn:microsoft.com/office/officeart/2005/8/layout/chevron2"/>
    <dgm:cxn modelId="{9725C406-6FB2-41DE-A44B-A28A7EE03102}" srcId="{06C422FA-DEBE-492F-9A9E-AC92224CE956}" destId="{9A288D33-0744-4349-906F-8E46605EC6BE}" srcOrd="2" destOrd="0" parTransId="{53EFF17D-5F7D-4017-B6C6-2238CD3DE44E}" sibTransId="{85DBB5DB-87E4-4155-807C-AEB7591E0ED1}"/>
    <dgm:cxn modelId="{57275B7A-D43A-4BD7-982B-C8EBB54E6D87}" srcId="{59A8443A-96BE-45DF-B4A5-AAC5D38B516D}" destId="{8927E1BA-9924-4174-B78A-C82ABA748D01}" srcOrd="1" destOrd="0" parTransId="{D1D712CA-4A0F-44E1-9E5F-67F9732629E4}" sibTransId="{CB542A55-5EB7-431D-83DC-4F80B65512A3}"/>
    <dgm:cxn modelId="{268B0FC7-C55C-422D-9B85-A6C779257054}" srcId="{59A8443A-96BE-45DF-B4A5-AAC5D38B516D}" destId="{EB8FB7F5-D975-4B7B-8ECB-CDDDC4FEA189}" srcOrd="0" destOrd="0" parTransId="{3A3234B2-FF9E-45A8-93B3-9FA53AC9F684}" sibTransId="{836B8C6F-081B-4293-B64E-93DB9F7C7BAD}"/>
    <dgm:cxn modelId="{0F43FE30-ACF6-43BB-BF23-E6E8972984CD}" type="presOf" srcId="{8927E1BA-9924-4174-B78A-C82ABA748D01}" destId="{DE9B1E78-03EB-4F08-9862-152270668411}" srcOrd="0" destOrd="1" presId="urn:microsoft.com/office/officeart/2005/8/layout/chevron2"/>
    <dgm:cxn modelId="{B2BCA931-8622-43D4-92C0-C0EF5BFF17D9}" type="presOf" srcId="{CEA27D1F-20E9-4ED5-998A-9CA3B553E95D}" destId="{DB1F598E-8F9C-4671-89DC-783BA1AAAED6}" srcOrd="0" destOrd="0" presId="urn:microsoft.com/office/officeart/2005/8/layout/chevron2"/>
    <dgm:cxn modelId="{3F58EBC9-26D5-432C-A46A-E9536EC11E16}" srcId="{315C4BFA-9EF6-480D-B5D0-6B2ED59CC138}" destId="{885200DA-77BF-4A5A-8EF7-2B3B1ECF3E76}" srcOrd="1" destOrd="0" parTransId="{0E2326CB-40BD-412C-904C-9B09E31558A8}" sibTransId="{1E2BF087-6E54-4697-8E69-71E3887D80FA}"/>
    <dgm:cxn modelId="{745FEA8D-4028-43BA-89C1-E8A724AD0B78}" type="presOf" srcId="{59A8443A-96BE-45DF-B4A5-AAC5D38B516D}" destId="{DC386E6F-35FE-48CC-9329-B57AF9796DAE}" srcOrd="0" destOrd="0" presId="urn:microsoft.com/office/officeart/2005/8/layout/chevron2"/>
    <dgm:cxn modelId="{A5A184D7-778F-4E4E-BA61-92BC9B6F2F16}" type="presOf" srcId="{315C4BFA-9EF6-480D-B5D0-6B2ED59CC138}" destId="{95B70CA9-CAE7-48E7-ACC1-F528FD6C1423}" srcOrd="0" destOrd="0" presId="urn:microsoft.com/office/officeart/2005/8/layout/chevron2"/>
    <dgm:cxn modelId="{7A0AC5B7-BA96-46A9-9D7C-07B6E7BEDE3A}" type="presOf" srcId="{9A288D33-0744-4349-906F-8E46605EC6BE}" destId="{F1D04927-9A9B-4681-AA0E-1D11844C3FC9}" srcOrd="0" destOrd="0" presId="urn:microsoft.com/office/officeart/2005/8/layout/chevron2"/>
    <dgm:cxn modelId="{436947F7-5774-4521-80EE-CAFB0E8FBAE1}" srcId="{315C4BFA-9EF6-480D-B5D0-6B2ED59CC138}" destId="{1D58D94E-CC21-40E2-8633-0EA0F0A321BE}" srcOrd="0" destOrd="0" parTransId="{23B9C0C1-B6CD-4D61-AA29-6A5A0DA234F2}" sibTransId="{199180EA-BCDC-4784-A5D1-7F5FF79CD111}"/>
    <dgm:cxn modelId="{26AFE957-29E8-4095-BF85-E4B6863DCE24}" srcId="{9A288D33-0744-4349-906F-8E46605EC6BE}" destId="{D3BA7840-2E35-4EBB-8B32-50A6CFA766A0}" srcOrd="1" destOrd="0" parTransId="{758A03D7-7DF2-4C6D-9590-A5FE42F824FA}" sibTransId="{DB68C1D6-16D8-46B3-AA0C-838A4F26F236}"/>
    <dgm:cxn modelId="{B661935A-EE0F-4FAC-9FA3-7E718B9060FB}" type="presOf" srcId="{EB8FB7F5-D975-4B7B-8ECB-CDDDC4FEA189}" destId="{DE9B1E78-03EB-4F08-9862-152270668411}" srcOrd="0" destOrd="0" presId="urn:microsoft.com/office/officeart/2005/8/layout/chevron2"/>
    <dgm:cxn modelId="{9065BA9B-11CE-498D-B695-AFE04A72FB78}" type="presOf" srcId="{05668F66-8AC7-4388-A70D-1711D9671088}" destId="{C584EA6C-7C1A-427F-930C-1D7105E63053}" srcOrd="0" destOrd="2" presId="urn:microsoft.com/office/officeart/2005/8/layout/chevron2"/>
    <dgm:cxn modelId="{35A46FA2-8E4A-4B05-8E9E-E8C184B9E2EA}" srcId="{06C422FA-DEBE-492F-9A9E-AC92224CE956}" destId="{59A8443A-96BE-45DF-B4A5-AAC5D38B516D}" srcOrd="1" destOrd="0" parTransId="{7D26CD5C-41F5-48FE-B508-C64A8E75D200}" sibTransId="{BF92EEB0-A4EF-450F-9783-AFC5F6DB8149}"/>
    <dgm:cxn modelId="{170EBE5D-E7FC-4592-B8C5-11A8CE9EE4A7}" type="presOf" srcId="{06C422FA-DEBE-492F-9A9E-AC92224CE956}" destId="{2BDDF68E-2985-4495-A472-954EB26C82C3}" srcOrd="0" destOrd="0" presId="urn:microsoft.com/office/officeart/2005/8/layout/chevron2"/>
    <dgm:cxn modelId="{33535F5E-AC86-411F-A7AB-6CE057F49358}" type="presOf" srcId="{D3BA7840-2E35-4EBB-8B32-50A6CFA766A0}" destId="{DB1F598E-8F9C-4671-89DC-783BA1AAAED6}" srcOrd="0" destOrd="1" presId="urn:microsoft.com/office/officeart/2005/8/layout/chevron2"/>
    <dgm:cxn modelId="{4BADD87B-E6E8-4FC9-A1E7-82687D1CA68B}" srcId="{06C422FA-DEBE-492F-9A9E-AC92224CE956}" destId="{315C4BFA-9EF6-480D-B5D0-6B2ED59CC138}" srcOrd="0" destOrd="0" parTransId="{5AAA2164-44FA-46A4-AE59-264BB3B3A2D2}" sibTransId="{AFEE502E-1107-42DA-BC82-B7FA9670F43D}"/>
    <dgm:cxn modelId="{A886BBF5-1651-4920-BC49-D3741218FB6A}" srcId="{315C4BFA-9EF6-480D-B5D0-6B2ED59CC138}" destId="{05668F66-8AC7-4388-A70D-1711D9671088}" srcOrd="2" destOrd="0" parTransId="{AFD04966-8F9B-4816-8960-3B8D1E0608F7}" sibTransId="{627E321B-07B6-4DED-B7BD-46729D8C9488}"/>
    <dgm:cxn modelId="{ECCFA00F-A441-4E82-9DBD-FA71F85420C6}" type="presParOf" srcId="{2BDDF68E-2985-4495-A472-954EB26C82C3}" destId="{0A4501A6-BB98-44A8-BA47-9A103D4FD106}" srcOrd="0" destOrd="0" presId="urn:microsoft.com/office/officeart/2005/8/layout/chevron2"/>
    <dgm:cxn modelId="{4C613B1C-60C2-4BBA-BD72-0CDA02575838}" type="presParOf" srcId="{0A4501A6-BB98-44A8-BA47-9A103D4FD106}" destId="{95B70CA9-CAE7-48E7-ACC1-F528FD6C1423}" srcOrd="0" destOrd="0" presId="urn:microsoft.com/office/officeart/2005/8/layout/chevron2"/>
    <dgm:cxn modelId="{21158517-2392-4567-8967-163BB59AA6D1}" type="presParOf" srcId="{0A4501A6-BB98-44A8-BA47-9A103D4FD106}" destId="{C584EA6C-7C1A-427F-930C-1D7105E63053}" srcOrd="1" destOrd="0" presId="urn:microsoft.com/office/officeart/2005/8/layout/chevron2"/>
    <dgm:cxn modelId="{4D474F3B-782F-4435-9CD7-A96493550E71}" type="presParOf" srcId="{2BDDF68E-2985-4495-A472-954EB26C82C3}" destId="{01E3257D-F661-42B8-A1A9-0F962CCFF806}" srcOrd="1" destOrd="0" presId="urn:microsoft.com/office/officeart/2005/8/layout/chevron2"/>
    <dgm:cxn modelId="{07A50B40-9298-490D-B2C0-175E6D16F3EA}" type="presParOf" srcId="{2BDDF68E-2985-4495-A472-954EB26C82C3}" destId="{58E2E490-534A-45F7-AE41-6CF60C3E117E}" srcOrd="2" destOrd="0" presId="urn:microsoft.com/office/officeart/2005/8/layout/chevron2"/>
    <dgm:cxn modelId="{4C9C1DF4-BDEA-42CE-87BD-15CBF842FD95}" type="presParOf" srcId="{58E2E490-534A-45F7-AE41-6CF60C3E117E}" destId="{DC386E6F-35FE-48CC-9329-B57AF9796DAE}" srcOrd="0" destOrd="0" presId="urn:microsoft.com/office/officeart/2005/8/layout/chevron2"/>
    <dgm:cxn modelId="{2596BF2B-1846-4517-8842-6B9E3D9526E0}" type="presParOf" srcId="{58E2E490-534A-45F7-AE41-6CF60C3E117E}" destId="{DE9B1E78-03EB-4F08-9862-152270668411}" srcOrd="1" destOrd="0" presId="urn:microsoft.com/office/officeart/2005/8/layout/chevron2"/>
    <dgm:cxn modelId="{C0C97598-95BC-4D27-B222-3CFD572C78A1}" type="presParOf" srcId="{2BDDF68E-2985-4495-A472-954EB26C82C3}" destId="{CDDF65A9-5175-4F5D-B948-588349B29CB3}" srcOrd="3" destOrd="0" presId="urn:microsoft.com/office/officeart/2005/8/layout/chevron2"/>
    <dgm:cxn modelId="{A22C05BF-6012-44AE-8FDD-E17DC7E3DFFC}" type="presParOf" srcId="{2BDDF68E-2985-4495-A472-954EB26C82C3}" destId="{277CA7C3-438F-4F02-94B4-683BAA021ED9}" srcOrd="4" destOrd="0" presId="urn:microsoft.com/office/officeart/2005/8/layout/chevron2"/>
    <dgm:cxn modelId="{9649272C-32A8-447C-8A4D-6900BE4F2FE9}" type="presParOf" srcId="{277CA7C3-438F-4F02-94B4-683BAA021ED9}" destId="{F1D04927-9A9B-4681-AA0E-1D11844C3FC9}" srcOrd="0" destOrd="0" presId="urn:microsoft.com/office/officeart/2005/8/layout/chevron2"/>
    <dgm:cxn modelId="{A07C3389-4B44-4B30-A336-3D6BC3962C2D}" type="presParOf" srcId="{277CA7C3-438F-4F02-94B4-683BAA021ED9}" destId="{DB1F598E-8F9C-4671-89DC-783BA1AAAE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C73455-29EF-4048-BB02-EFE07E4F295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565553C-697A-4095-B76A-F90BE2130F1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/>
              <a:cs typeface="Times New Roman"/>
            </a:rPr>
            <a:t>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err="1" smtClean="0"/>
            <a:t>Артпедагогика</a:t>
          </a:r>
          <a:endParaRPr lang="ru-RU" sz="1600" b="1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Times New Roman"/>
              <a:cs typeface="Times New Roman"/>
            </a:rPr>
            <a:t>* </a:t>
          </a:r>
          <a:r>
            <a:rPr lang="ru-RU" sz="1600" b="1" dirty="0" smtClean="0"/>
            <a:t>АМО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*Класс – студия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*Блочные программы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1800" b="1" dirty="0"/>
        </a:p>
      </dgm:t>
    </dgm:pt>
    <dgm:pt modelId="{711E8A29-72A7-4006-A1B4-FAEA609BAD48}" type="parTrans" cxnId="{36DCEA03-34F8-4F60-92E7-05CADB9BDC43}">
      <dgm:prSet/>
      <dgm:spPr/>
      <dgm:t>
        <a:bodyPr/>
        <a:lstStyle/>
        <a:p>
          <a:endParaRPr lang="ru-RU" sz="1600"/>
        </a:p>
      </dgm:t>
    </dgm:pt>
    <dgm:pt modelId="{6AD1B6C9-0B82-44D6-BEB2-BF363CF0CF5F}" type="sibTrans" cxnId="{36DCEA03-34F8-4F60-92E7-05CADB9BDC43}">
      <dgm:prSet custT="1"/>
      <dgm:spPr/>
      <dgm:t>
        <a:bodyPr/>
        <a:lstStyle/>
        <a:p>
          <a:endParaRPr lang="ru-RU" sz="2000"/>
        </a:p>
      </dgm:t>
    </dgm:pt>
    <dgm:pt modelId="{4EC594F1-DC5F-4113-AE5A-6BCA978C05E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*Урок - событие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*конкурс «Инициатива»</a:t>
          </a:r>
          <a:endParaRPr lang="ru-RU" sz="1600" b="1" dirty="0"/>
        </a:p>
      </dgm:t>
    </dgm:pt>
    <dgm:pt modelId="{3E33680A-BE55-4017-B828-6F5481B451E1}" type="parTrans" cxnId="{2FEFBFCC-36F1-4743-8316-614CF08E6CC8}">
      <dgm:prSet/>
      <dgm:spPr/>
      <dgm:t>
        <a:bodyPr/>
        <a:lstStyle/>
        <a:p>
          <a:endParaRPr lang="ru-RU" sz="1600"/>
        </a:p>
      </dgm:t>
    </dgm:pt>
    <dgm:pt modelId="{1E0F7D97-0C46-43C5-9287-B7C099BCB775}" type="sibTrans" cxnId="{2FEFBFCC-36F1-4743-8316-614CF08E6CC8}">
      <dgm:prSet custT="1"/>
      <dgm:spPr/>
      <dgm:t>
        <a:bodyPr/>
        <a:lstStyle/>
        <a:p>
          <a:endParaRPr lang="ru-RU" sz="2000"/>
        </a:p>
      </dgm:t>
    </dgm:pt>
    <dgm:pt modelId="{65CC1AAA-8723-4553-95F6-98E42DDB0BD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600" b="1" dirty="0" smtClean="0">
              <a:latin typeface="Times New Roman"/>
              <a:cs typeface="Times New Roman"/>
            </a:rPr>
            <a:t>*</a:t>
          </a:r>
          <a:r>
            <a:rPr lang="ru-RU" sz="1600" b="1" dirty="0" smtClean="0"/>
            <a:t>Якутск, Астрахань, Санкт- Петербург</a:t>
          </a:r>
        </a:p>
        <a:p>
          <a:pPr algn="l"/>
          <a:r>
            <a:rPr lang="ru-RU" sz="1600" b="1" dirty="0" smtClean="0">
              <a:latin typeface="Times New Roman"/>
              <a:cs typeface="Times New Roman"/>
            </a:rPr>
            <a:t>*</a:t>
          </a:r>
          <a:r>
            <a:rPr lang="ru-RU" sz="1600" b="1" dirty="0" err="1" smtClean="0"/>
            <a:t>Педчтения</a:t>
          </a:r>
          <a:r>
            <a:rPr lang="ru-RU" sz="1600" b="1" dirty="0" smtClean="0"/>
            <a:t> «Я помогу тебе построить мир»</a:t>
          </a:r>
          <a:endParaRPr lang="ru-RU" sz="1600" b="1" dirty="0"/>
        </a:p>
      </dgm:t>
    </dgm:pt>
    <dgm:pt modelId="{B277108F-FA3C-41DE-82FB-4694D0975B7C}" type="parTrans" cxnId="{3ABFD5EE-7187-4A5B-A572-70A98581C360}">
      <dgm:prSet/>
      <dgm:spPr/>
      <dgm:t>
        <a:bodyPr/>
        <a:lstStyle/>
        <a:p>
          <a:endParaRPr lang="ru-RU" sz="1600"/>
        </a:p>
      </dgm:t>
    </dgm:pt>
    <dgm:pt modelId="{CDE44E37-6C18-4D53-85A1-F6917E8A5ECC}" type="sibTrans" cxnId="{3ABFD5EE-7187-4A5B-A572-70A98581C360}">
      <dgm:prSet/>
      <dgm:spPr/>
      <dgm:t>
        <a:bodyPr/>
        <a:lstStyle/>
        <a:p>
          <a:endParaRPr lang="ru-RU" sz="1600"/>
        </a:p>
      </dgm:t>
    </dgm:pt>
    <dgm:pt modelId="{18C05911-EC7B-41F3-AB08-883FAB6A5244}" type="pres">
      <dgm:prSet presAssocID="{7FC73455-29EF-4048-BB02-EFE07E4F295D}" presName="linearFlow" presStyleCnt="0">
        <dgm:presLayoutVars>
          <dgm:resizeHandles val="exact"/>
        </dgm:presLayoutVars>
      </dgm:prSet>
      <dgm:spPr/>
    </dgm:pt>
    <dgm:pt modelId="{B5F202A3-32E9-4305-BD00-F06FFBD50F3C}" type="pres">
      <dgm:prSet presAssocID="{9565553C-697A-4095-B76A-F90BE2130F1F}" presName="node" presStyleLbl="node1" presStyleIdx="0" presStyleCnt="3" custScaleX="97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F7598-CFF1-4E50-BB9D-364F4608AC5F}" type="pres">
      <dgm:prSet presAssocID="{6AD1B6C9-0B82-44D6-BEB2-BF363CF0CF5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8812DC6-B358-4E6D-9D3E-AB061A853346}" type="pres">
      <dgm:prSet presAssocID="{6AD1B6C9-0B82-44D6-BEB2-BF363CF0CF5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7177936-655C-4E41-85B2-3482E4027139}" type="pres">
      <dgm:prSet presAssocID="{4EC594F1-DC5F-4113-AE5A-6BCA978C05E0}" presName="node" presStyleLbl="node1" presStyleIdx="1" presStyleCnt="3" custScaleX="107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1320B-A300-499D-8678-984055BC3FAA}" type="pres">
      <dgm:prSet presAssocID="{1E0F7D97-0C46-43C5-9287-B7C099BCB775}" presName="sibTrans" presStyleLbl="sibTrans2D1" presStyleIdx="1" presStyleCnt="2" custLinFactNeighborY="1213"/>
      <dgm:spPr/>
      <dgm:t>
        <a:bodyPr/>
        <a:lstStyle/>
        <a:p>
          <a:endParaRPr lang="ru-RU"/>
        </a:p>
      </dgm:t>
    </dgm:pt>
    <dgm:pt modelId="{03B8D645-3CD9-4ECD-A5AC-6F89FBD452CB}" type="pres">
      <dgm:prSet presAssocID="{1E0F7D97-0C46-43C5-9287-B7C099BCB77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AF26E53-9D85-4350-AA48-E00E7050867F}" type="pres">
      <dgm:prSet presAssocID="{65CC1AAA-8723-4553-95F6-98E42DDB0BD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1AC93D-E5B5-4A14-B76C-6208B5203B59}" type="presOf" srcId="{9565553C-697A-4095-B76A-F90BE2130F1F}" destId="{B5F202A3-32E9-4305-BD00-F06FFBD50F3C}" srcOrd="0" destOrd="0" presId="urn:microsoft.com/office/officeart/2005/8/layout/process2"/>
    <dgm:cxn modelId="{36DCEA03-34F8-4F60-92E7-05CADB9BDC43}" srcId="{7FC73455-29EF-4048-BB02-EFE07E4F295D}" destId="{9565553C-697A-4095-B76A-F90BE2130F1F}" srcOrd="0" destOrd="0" parTransId="{711E8A29-72A7-4006-A1B4-FAEA609BAD48}" sibTransId="{6AD1B6C9-0B82-44D6-BEB2-BF363CF0CF5F}"/>
    <dgm:cxn modelId="{240B8BB1-F157-474E-B21C-E3AC65C3AA72}" type="presOf" srcId="{6AD1B6C9-0B82-44D6-BEB2-BF363CF0CF5F}" destId="{C5FF7598-CFF1-4E50-BB9D-364F4608AC5F}" srcOrd="0" destOrd="0" presId="urn:microsoft.com/office/officeart/2005/8/layout/process2"/>
    <dgm:cxn modelId="{2FEFBFCC-36F1-4743-8316-614CF08E6CC8}" srcId="{7FC73455-29EF-4048-BB02-EFE07E4F295D}" destId="{4EC594F1-DC5F-4113-AE5A-6BCA978C05E0}" srcOrd="1" destOrd="0" parTransId="{3E33680A-BE55-4017-B828-6F5481B451E1}" sibTransId="{1E0F7D97-0C46-43C5-9287-B7C099BCB775}"/>
    <dgm:cxn modelId="{65E41CE7-A5E8-40B6-BD55-97CD03933991}" type="presOf" srcId="{7FC73455-29EF-4048-BB02-EFE07E4F295D}" destId="{18C05911-EC7B-41F3-AB08-883FAB6A5244}" srcOrd="0" destOrd="0" presId="urn:microsoft.com/office/officeart/2005/8/layout/process2"/>
    <dgm:cxn modelId="{C32BBCD5-8B8B-4BCD-9133-B892880338E6}" type="presOf" srcId="{65CC1AAA-8723-4553-95F6-98E42DDB0BD4}" destId="{5AF26E53-9D85-4350-AA48-E00E7050867F}" srcOrd="0" destOrd="0" presId="urn:microsoft.com/office/officeart/2005/8/layout/process2"/>
    <dgm:cxn modelId="{E4A9086D-B5CD-4E0B-99E0-5A29AD00692A}" type="presOf" srcId="{1E0F7D97-0C46-43C5-9287-B7C099BCB775}" destId="{03B8D645-3CD9-4ECD-A5AC-6F89FBD452CB}" srcOrd="1" destOrd="0" presId="urn:microsoft.com/office/officeart/2005/8/layout/process2"/>
    <dgm:cxn modelId="{35ADE232-3262-4260-997F-2AD0C69E7B68}" type="presOf" srcId="{1E0F7D97-0C46-43C5-9287-B7C099BCB775}" destId="{EA31320B-A300-499D-8678-984055BC3FAA}" srcOrd="0" destOrd="0" presId="urn:microsoft.com/office/officeart/2005/8/layout/process2"/>
    <dgm:cxn modelId="{9F794F7D-D050-4DD0-91A3-6074FCC0B579}" type="presOf" srcId="{6AD1B6C9-0B82-44D6-BEB2-BF363CF0CF5F}" destId="{88812DC6-B358-4E6D-9D3E-AB061A853346}" srcOrd="1" destOrd="0" presId="urn:microsoft.com/office/officeart/2005/8/layout/process2"/>
    <dgm:cxn modelId="{D654B6E5-3293-4796-8F62-2D9E8129B08F}" type="presOf" srcId="{4EC594F1-DC5F-4113-AE5A-6BCA978C05E0}" destId="{97177936-655C-4E41-85B2-3482E4027139}" srcOrd="0" destOrd="0" presId="urn:microsoft.com/office/officeart/2005/8/layout/process2"/>
    <dgm:cxn modelId="{3ABFD5EE-7187-4A5B-A572-70A98581C360}" srcId="{7FC73455-29EF-4048-BB02-EFE07E4F295D}" destId="{65CC1AAA-8723-4553-95F6-98E42DDB0BD4}" srcOrd="2" destOrd="0" parTransId="{B277108F-FA3C-41DE-82FB-4694D0975B7C}" sibTransId="{CDE44E37-6C18-4D53-85A1-F6917E8A5ECC}"/>
    <dgm:cxn modelId="{64695810-B081-4E39-ABF3-7AD6CD141C95}" type="presParOf" srcId="{18C05911-EC7B-41F3-AB08-883FAB6A5244}" destId="{B5F202A3-32E9-4305-BD00-F06FFBD50F3C}" srcOrd="0" destOrd="0" presId="urn:microsoft.com/office/officeart/2005/8/layout/process2"/>
    <dgm:cxn modelId="{88A39E6F-2DE8-429A-BD65-48004BE811B0}" type="presParOf" srcId="{18C05911-EC7B-41F3-AB08-883FAB6A5244}" destId="{C5FF7598-CFF1-4E50-BB9D-364F4608AC5F}" srcOrd="1" destOrd="0" presId="urn:microsoft.com/office/officeart/2005/8/layout/process2"/>
    <dgm:cxn modelId="{356D5BA1-140E-4E62-9F22-862A53911ADC}" type="presParOf" srcId="{C5FF7598-CFF1-4E50-BB9D-364F4608AC5F}" destId="{88812DC6-B358-4E6D-9D3E-AB061A853346}" srcOrd="0" destOrd="0" presId="urn:microsoft.com/office/officeart/2005/8/layout/process2"/>
    <dgm:cxn modelId="{F9717342-6C30-40AE-BE76-5322710D8DF6}" type="presParOf" srcId="{18C05911-EC7B-41F3-AB08-883FAB6A5244}" destId="{97177936-655C-4E41-85B2-3482E4027139}" srcOrd="2" destOrd="0" presId="urn:microsoft.com/office/officeart/2005/8/layout/process2"/>
    <dgm:cxn modelId="{4A6D6AC5-3F6F-4829-A89D-6A6C32D16736}" type="presParOf" srcId="{18C05911-EC7B-41F3-AB08-883FAB6A5244}" destId="{EA31320B-A300-499D-8678-984055BC3FAA}" srcOrd="3" destOrd="0" presId="urn:microsoft.com/office/officeart/2005/8/layout/process2"/>
    <dgm:cxn modelId="{5826CCD1-2D28-4CF1-8D54-7A926A69B896}" type="presParOf" srcId="{EA31320B-A300-499D-8678-984055BC3FAA}" destId="{03B8D645-3CD9-4ECD-A5AC-6F89FBD452CB}" srcOrd="0" destOrd="0" presId="urn:microsoft.com/office/officeart/2005/8/layout/process2"/>
    <dgm:cxn modelId="{6E245B2A-F3B8-49E1-9AB2-3625708B8ADC}" type="presParOf" srcId="{18C05911-EC7B-41F3-AB08-883FAB6A5244}" destId="{5AF26E53-9D85-4350-AA48-E00E7050867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0.10062</cdr:x>
      <cdr:y>0.21237</cdr:y>
    </cdr:from>
    <cdr:to>
      <cdr:x>0.52968</cdr:x>
      <cdr:y>0.28202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3204" y="879306"/>
          <a:ext cx="1804646" cy="288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034ABD"/>
              </a:solidFill>
            </a:rPr>
            <a:t>Профессиональная самооценка</a:t>
          </a:r>
          <a:endParaRPr lang="ru-RU" sz="1100" dirty="0">
            <a:solidFill>
              <a:srgbClr val="034ABD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A7D7E-EA34-42D2-9A27-D8ADB222A5B5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CFAF2-0CE3-45B4-AC3F-77372F300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4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B650-599A-43AB-A6F9-0262AF485BB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3696-E86D-4A24-8646-9EEC9F88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B650-599A-43AB-A6F9-0262AF485BB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3696-E86D-4A24-8646-9EEC9F88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B650-599A-43AB-A6F9-0262AF485BB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3696-E86D-4A24-8646-9EEC9F88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B650-599A-43AB-A6F9-0262AF485BB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3696-E86D-4A24-8646-9EEC9F88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B650-599A-43AB-A6F9-0262AF485BB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3696-E86D-4A24-8646-9EEC9F88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B650-599A-43AB-A6F9-0262AF485BB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3696-E86D-4A24-8646-9EEC9F88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B650-599A-43AB-A6F9-0262AF485BB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3696-E86D-4A24-8646-9EEC9F88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B650-599A-43AB-A6F9-0262AF485BB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3696-E86D-4A24-8646-9EEC9F88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B650-599A-43AB-A6F9-0262AF485BB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3696-E86D-4A24-8646-9EEC9F88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B650-599A-43AB-A6F9-0262AF485BB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3696-E86D-4A24-8646-9EEC9F88E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1B650-599A-43AB-A6F9-0262AF485BB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33696-E86D-4A24-8646-9EEC9F88E87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F:\для презентации\для презентации\01.jpg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820472" cy="6552728"/>
          </a:xfrm>
          <a:prstGeom prst="roundRect">
            <a:avLst>
              <a:gd name="adj" fmla="val 3456"/>
            </a:avLst>
          </a:prstGeom>
          <a:solidFill>
            <a:srgbClr val="FFFFFF">
              <a:alpha val="7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ransition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osh12.edubratsk.ru/files/6voda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4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6.pn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hyperlink" Target="https://www.google.com/maps/d/edit?mid=zmgNXxZPH5bs.kKLUOv3nd9QQ" TargetMode="External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osh12.edubratsk.ru/files/6voda.jpg" TargetMode="External"/><Relationship Id="rId13" Type="http://schemas.openxmlformats.org/officeDocument/2006/relationships/image" Target="../media/image18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sosh12.edubratsk.ru/files/5istoriya.jpg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2.jpeg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4" Type="http://schemas.openxmlformats.org/officeDocument/2006/relationships/hyperlink" Target="http://sosh12.edubratsk.ru/files/7ekolaif.jpg" TargetMode="External"/><Relationship Id="rId9" Type="http://schemas.openxmlformats.org/officeDocument/2006/relationships/image" Target="../media/image14.jpe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648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solidFill>
                  <a:srgbClr val="3399FF"/>
                </a:solidFill>
                <a:latin typeface="Arial Black" pitchFamily="34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400" dirty="0" smtClean="0">
                <a:solidFill>
                  <a:srgbClr val="3399FF"/>
                </a:solidFill>
                <a:latin typeface="Arial Black" pitchFamily="34" charset="0"/>
              </a:rPr>
              <a:t>«Средняя общеобразовательная</a:t>
            </a:r>
          </a:p>
          <a:p>
            <a:pPr algn="ctr"/>
            <a:r>
              <a:rPr lang="ru-RU" sz="1400" dirty="0" smtClean="0">
                <a:solidFill>
                  <a:srgbClr val="3399FF"/>
                </a:solidFill>
                <a:latin typeface="Arial Black" pitchFamily="34" charset="0"/>
              </a:rPr>
              <a:t>школа №12»</a:t>
            </a:r>
          </a:p>
          <a:p>
            <a:pPr algn="ctr"/>
            <a:r>
              <a:rPr lang="ru-RU" sz="1400" dirty="0" smtClean="0">
                <a:solidFill>
                  <a:srgbClr val="3399FF"/>
                </a:solidFill>
                <a:latin typeface="Arial Black" pitchFamily="34" charset="0"/>
              </a:rPr>
              <a:t>муниципального образования города Братска</a:t>
            </a:r>
            <a:endParaRPr lang="ru-RU" sz="1400" dirty="0">
              <a:solidFill>
                <a:srgbClr val="3399FF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5085184"/>
            <a:ext cx="449999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 smtClean="0"/>
              <a:t>2014 – 2015 </a:t>
            </a:r>
            <a:r>
              <a:rPr lang="ru-RU" sz="2800" b="1" i="1" dirty="0" err="1" smtClean="0"/>
              <a:t>уч.год</a:t>
            </a:r>
            <a:endParaRPr lang="ru-RU" sz="2800" b="1" dirty="0"/>
          </a:p>
        </p:txBody>
      </p:sp>
      <p:pic>
        <p:nvPicPr>
          <p:cNvPr id="7" name="Рисунок 6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25144"/>
            <a:ext cx="322041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65478" y="1340768"/>
            <a:ext cx="7732566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Анализ работы</a:t>
            </a:r>
          </a:p>
          <a:p>
            <a:pPr algn="ctr"/>
            <a:r>
              <a:rPr lang="ru-RU" sz="4800" b="1" cap="all" spc="0" dirty="0" smtClean="0">
                <a:ln/>
                <a:solidFill>
                  <a:srgbClr val="261CF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</a:t>
            </a:r>
            <a:r>
              <a:rPr lang="ru-RU" sz="3600" b="1" cap="all" spc="0" dirty="0" smtClean="0">
                <a:ln/>
                <a:solidFill>
                  <a:srgbClr val="261CF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Педагогические технологии </a:t>
            </a:r>
          </a:p>
          <a:p>
            <a:pPr algn="ctr"/>
            <a:r>
              <a:rPr lang="ru-RU" sz="3600" b="1" cap="all" spc="0" dirty="0" smtClean="0">
                <a:ln/>
                <a:solidFill>
                  <a:srgbClr val="261CF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 ресурс повышения </a:t>
            </a:r>
          </a:p>
          <a:p>
            <a:pPr algn="ctr"/>
            <a:r>
              <a:rPr lang="ru-RU" sz="3600" b="1" cap="all" spc="0" dirty="0" smtClean="0">
                <a:ln/>
                <a:solidFill>
                  <a:srgbClr val="261CF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качества обучения и управления </a:t>
            </a:r>
          </a:p>
          <a:p>
            <a:pPr algn="ctr"/>
            <a:r>
              <a:rPr lang="ru-RU" sz="3600" b="1" cap="all" spc="0" dirty="0" smtClean="0">
                <a:ln/>
                <a:solidFill>
                  <a:srgbClr val="261CF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условиях </a:t>
            </a:r>
            <a:r>
              <a:rPr lang="ru-RU" sz="3600" b="1" cap="all" spc="0" dirty="0" err="1" smtClean="0">
                <a:ln/>
                <a:solidFill>
                  <a:srgbClr val="261CF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культуротворческой</a:t>
            </a:r>
            <a:r>
              <a:rPr lang="ru-RU" sz="3600" b="1" cap="all" spc="0" dirty="0" smtClean="0">
                <a:ln/>
                <a:solidFill>
                  <a:srgbClr val="261CF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3600" b="1" cap="all" spc="0" dirty="0" smtClean="0">
                <a:ln/>
                <a:solidFill>
                  <a:srgbClr val="261CF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школы»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9"/>
          <p:cNvSpPr txBox="1">
            <a:spLocks/>
          </p:cNvSpPr>
          <p:nvPr/>
        </p:nvSpPr>
        <p:spPr>
          <a:xfrm>
            <a:off x="323528" y="260648"/>
            <a:ext cx="8463314" cy="900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ТРАДИЦИИ ШКОЛЫ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black">
          <a:xfrm>
            <a:off x="3858695" y="1232208"/>
            <a:ext cx="28716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День науки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hlinkClick r:id="rId2"/>
            </a:endParaRPr>
          </a:p>
          <a:p>
            <a:pPr algn="ctr"/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black">
          <a:xfrm>
            <a:off x="3887417" y="1808272"/>
            <a:ext cx="5040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VII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краеведческая конференция</a:t>
            </a:r>
          </a:p>
          <a:p>
            <a:pPr lvl="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«Россия прирастет Сибирью»</a:t>
            </a:r>
          </a:p>
          <a:p>
            <a:pPr algn="ctr"/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black">
          <a:xfrm>
            <a:off x="4720581" y="2656960"/>
            <a:ext cx="42073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XII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конкурс юных 	экскурсоводов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black">
          <a:xfrm>
            <a:off x="5065781" y="3448049"/>
            <a:ext cx="33291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V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конкурс талантов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Гремми.ру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black">
          <a:xfrm>
            <a:off x="5233927" y="4437193"/>
            <a:ext cx="39996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X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фестиваль достижений «Великолепная дюжина»</a:t>
            </a:r>
          </a:p>
        </p:txBody>
      </p:sp>
      <p:pic>
        <p:nvPicPr>
          <p:cNvPr id="28" name="Рисунок 27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451424" y="1589037"/>
            <a:ext cx="1872208" cy="453650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467935" y="2070467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820713" y="3026136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555185" y="4785006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99596" y="5778686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31149" y="3921454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80795" y="1232208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black">
          <a:xfrm>
            <a:off x="5508104" y="5257795"/>
            <a:ext cx="3820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X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фестиваль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достижений «Жемчужное ожерелье»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3120" y="1301325"/>
            <a:ext cx="2704703" cy="2417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65133" y="3793690"/>
            <a:ext cx="2818654" cy="2447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270" y="3788158"/>
            <a:ext cx="3793393" cy="2566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445201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912" y="1533382"/>
            <a:ext cx="8229600" cy="3124944"/>
          </a:xfrm>
        </p:spPr>
        <p:txBody>
          <a:bodyPr/>
          <a:lstStyle/>
          <a:p>
            <a:r>
              <a:rPr lang="ru-RU" dirty="0" smtClean="0"/>
              <a:t>    Социальные пробы</a:t>
            </a:r>
          </a:p>
          <a:p>
            <a:r>
              <a:rPr lang="ru-RU" dirty="0" smtClean="0"/>
              <a:t>    Деятельность в ДШО и совете</a:t>
            </a:r>
          </a:p>
          <a:p>
            <a:pPr marL="0" indent="0">
              <a:buNone/>
            </a:pPr>
            <a:r>
              <a:rPr lang="ru-RU" dirty="0" smtClean="0"/>
              <a:t>        менеджеров</a:t>
            </a:r>
          </a:p>
          <a:p>
            <a:r>
              <a:rPr lang="ru-RU" dirty="0" smtClean="0"/>
              <a:t>    День предмета</a:t>
            </a:r>
          </a:p>
          <a:p>
            <a:r>
              <a:rPr lang="ru-RU" dirty="0" smtClean="0"/>
              <a:t>    Экскурсии </a:t>
            </a:r>
            <a:endParaRPr lang="ru-RU" dirty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323528" y="260648"/>
            <a:ext cx="8463314" cy="900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ВОСПИТАНИЕ КУЛЬТУРЫ ВЫБОРА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3165583" y="4670733"/>
            <a:ext cx="3149542" cy="2064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единительная линия 9"/>
          <p:cNvCxnSpPr>
            <a:endCxn id="14" idx="4"/>
          </p:cNvCxnSpPr>
          <p:nvPr/>
        </p:nvCxnSpPr>
        <p:spPr>
          <a:xfrm>
            <a:off x="529278" y="1691848"/>
            <a:ext cx="20547" cy="296647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13912" y="1517105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46244" y="1305280"/>
            <a:ext cx="2716991" cy="1811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7" descr="K:\ЮНЕСКО\Федерал. Преемственность\DSCN2827.JPG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/>
        </p:blipFill>
        <p:spPr bwMode="auto">
          <a:xfrm>
            <a:off x="549825" y="4677902"/>
            <a:ext cx="2716991" cy="2057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вал 11"/>
          <p:cNvSpPr/>
          <p:nvPr/>
        </p:nvSpPr>
        <p:spPr>
          <a:xfrm>
            <a:off x="215516" y="2334032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36063" y="3225227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25789" y="4082262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\\KABINET_1\Users\Public\ЮНЕСКО\актив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25413" y="2910096"/>
            <a:ext cx="4054536" cy="2158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70648" y="4781652"/>
            <a:ext cx="2492587" cy="1939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SC01377_0.t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839409">
            <a:off x="4825095" y="1055824"/>
            <a:ext cx="3610254" cy="2707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19099">
            <a:off x="652606" y="3769569"/>
            <a:ext cx="4267200" cy="256222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75436">
            <a:off x="707250" y="1147381"/>
            <a:ext cx="4267200" cy="256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9"/>
          <p:cNvSpPr txBox="1">
            <a:spLocks/>
          </p:cNvSpPr>
          <p:nvPr/>
        </p:nvSpPr>
        <p:spPr>
          <a:xfrm>
            <a:off x="323528" y="260648"/>
            <a:ext cx="8463314" cy="900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ПРОЕКТНАЯ ДЕЯТЕЛЬНОСТЬ </a:t>
            </a:r>
            <a:b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ШКОЛЕ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E:\ДЛя Диска Школа\разные\юид\юид рисует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66080">
            <a:off x="4635111" y="3736074"/>
            <a:ext cx="3878263" cy="2908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3501008"/>
            <a:ext cx="8424936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«Волшебные превращения на уроках изо»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573016"/>
            <a:ext cx="8352928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Новогодний подарок. Спектакль «12 месяцев»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501008"/>
            <a:ext cx="8352928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«Математический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web-mix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573016"/>
            <a:ext cx="8352928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«Добро пожаловать в наш город»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573016"/>
            <a:ext cx="828092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«Мы бережно спасем и сохраним»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467544" y="1196752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3528" y="260648"/>
            <a:ext cx="8496944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ИНТЕГРАЦИЯ УРОЧНОЙ И </a:t>
            </a:r>
            <a:b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ВНЕУРОЧНОЙ ДЕЯТЕЛЬНОСТИ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75856" y="1340768"/>
          <a:ext cx="5697016" cy="3303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95536" y="3933056"/>
          <a:ext cx="6552728" cy="308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410734"/>
            <a:ext cx="3888432" cy="3186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3645024"/>
            <a:ext cx="2658347" cy="1994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2958" y="260648"/>
            <a:ext cx="8463884" cy="900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ДОПОЛНИТЕЛЬНОЕ ОБРАЗОВАНИЕ 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203848" y="2564904"/>
            <a:ext cx="5040560" cy="37444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923928" y="2924944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black">
          <a:xfrm>
            <a:off x="4139952" y="1940639"/>
            <a:ext cx="41764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Обучение игре на гитаре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струнный ансамбль «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Виела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»</a:t>
            </a:r>
          </a:p>
        </p:txBody>
      </p:sp>
      <p:sp>
        <p:nvSpPr>
          <p:cNvPr id="18" name="Овал 17"/>
          <p:cNvSpPr/>
          <p:nvPr/>
        </p:nvSpPr>
        <p:spPr>
          <a:xfrm>
            <a:off x="4860032" y="3645024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black">
          <a:xfrm>
            <a:off x="4716016" y="3212976"/>
            <a:ext cx="36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Детский театр</a:t>
            </a:r>
          </a:p>
        </p:txBody>
      </p:sp>
      <p:sp>
        <p:nvSpPr>
          <p:cNvPr id="20" name="Овал 19"/>
          <p:cNvSpPr/>
          <p:nvPr/>
        </p:nvSpPr>
        <p:spPr>
          <a:xfrm>
            <a:off x="6084168" y="4653136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black">
          <a:xfrm>
            <a:off x="5652120" y="4221088"/>
            <a:ext cx="36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Журналистика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 школе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740352" y="5949280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2780928"/>
            <a:ext cx="2113975" cy="3026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24"/>
          <p:cNvSpPr>
            <a:spLocks noChangeArrowheads="1"/>
          </p:cNvSpPr>
          <p:nvPr/>
        </p:nvSpPr>
        <p:spPr bwMode="black">
          <a:xfrm>
            <a:off x="4283968" y="5766354"/>
            <a:ext cx="36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Вокальный ансамбль </a:t>
            </a:r>
          </a:p>
          <a:p>
            <a:pPr algn="ctr"/>
            <a:r>
              <a:rPr lang="ru-RU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«Вдохновение»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357298"/>
            <a:ext cx="3312368" cy="1301274"/>
          </a:xfrm>
          <a:prstGeom prst="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Художественно-эстетическое направление 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43608" y="4581128"/>
            <a:ext cx="3141902" cy="2096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885" y="1957631"/>
            <a:ext cx="3314036" cy="2587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44734" y="332657"/>
            <a:ext cx="3225356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/>
          <p:cNvCxnSpPr>
            <a:endCxn id="15" idx="5"/>
          </p:cNvCxnSpPr>
          <p:nvPr/>
        </p:nvCxnSpPr>
        <p:spPr>
          <a:xfrm>
            <a:off x="3059832" y="1484784"/>
            <a:ext cx="4297580" cy="35160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491880" y="1772816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black">
          <a:xfrm>
            <a:off x="3131840" y="1628800"/>
            <a:ext cx="36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баскетбол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355976" y="2492896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black">
          <a:xfrm>
            <a:off x="3923928" y="2492896"/>
            <a:ext cx="36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волейбол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48064" y="3140968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black">
          <a:xfrm>
            <a:off x="4716016" y="3068960"/>
            <a:ext cx="36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плавание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868144" y="3789040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black">
          <a:xfrm>
            <a:off x="5686508" y="3500438"/>
            <a:ext cx="36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греко-римская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борьба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804248" y="4509120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black">
          <a:xfrm>
            <a:off x="6258012" y="4357694"/>
            <a:ext cx="36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тайский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бокс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3622" y="4066746"/>
            <a:ext cx="3711562" cy="24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3533522" cy="1309824"/>
          </a:xfrm>
          <a:prstGeom prst="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физкультурно-оздоровительное направление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7466" y="3390470"/>
            <a:ext cx="4831054" cy="322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то\Выложить на Сайт 20 ноябр\фото посвящение в 5 кл\DSC038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90" y="1571612"/>
            <a:ext cx="8429652" cy="5087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260648"/>
            <a:ext cx="8496944" cy="972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НАРОДНЫЙ ТАНЦЕВАЛЬНЫЙ </a:t>
            </a:r>
            <a:b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АНСАМБЛЬ «АЛЬКОР»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9552" y="357301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2012 год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9"/>
          <p:cNvSpPr txBox="1">
            <a:spLocks/>
          </p:cNvSpPr>
          <p:nvPr/>
        </p:nvSpPr>
        <p:spPr>
          <a:xfrm>
            <a:off x="374848" y="260648"/>
            <a:ext cx="8411994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ФЕСТИВАЛЬ«ВЕЛИКОЛЕПНАЯ ДЮЖИНА» – 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ЭТО ПРЕСТИЖНО</a:t>
            </a:r>
            <a:endParaRPr lang="ru-RU" sz="24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789040"/>
            <a:ext cx="4341667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55576" y="580526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2013 год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>
          <a:xfrm>
            <a:off x="4427983" y="4293096"/>
            <a:ext cx="4521889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932040" y="627970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2014год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350962">
            <a:off x="4589442" y="1460819"/>
            <a:ext cx="4126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Будь смелей, поделись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своим талантом,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Верь  в себя. Признание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придет к тебе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Из жемчужины ты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станешь бриллиантом!</a:t>
            </a:r>
          </a:p>
          <a:p>
            <a:pPr algn="r"/>
            <a:r>
              <a:rPr lang="ru-RU" sz="2400" b="1" i="1" dirty="0" smtClean="0">
                <a:solidFill>
                  <a:srgbClr val="0070C0"/>
                </a:solidFill>
              </a:rPr>
              <a:t>(из гимна школы)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268760"/>
            <a:ext cx="4241489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899592" y="134076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2015 год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9"/>
          <p:cNvSpPr txBox="1">
            <a:spLocks/>
          </p:cNvSpPr>
          <p:nvPr/>
        </p:nvSpPr>
        <p:spPr>
          <a:xfrm>
            <a:off x="374848" y="260648"/>
            <a:ext cx="8411994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ПСИХОЛОГО - ПЕДАГОГИЧЕСКОЕ 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СОПРОВОЖДЕНИЕ ОБУЧАЮЩИХСЯ</a:t>
            </a:r>
            <a:endParaRPr lang="ru-RU" sz="24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0219" y="1412776"/>
            <a:ext cx="67178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МЕТОДИКИ:</a:t>
            </a:r>
          </a:p>
          <a:p>
            <a:pPr algn="r"/>
            <a:endParaRPr lang="ru-RU" sz="2400" b="1" dirty="0" smtClean="0">
              <a:solidFill>
                <a:srgbClr val="0070C0"/>
              </a:solidFill>
            </a:endParaRPr>
          </a:p>
          <a:p>
            <a:pPr algn="r"/>
            <a:r>
              <a:rPr lang="ru-RU" sz="2400" b="1" i="1" dirty="0" smtClean="0">
                <a:solidFill>
                  <a:srgbClr val="0070C0"/>
                </a:solidFill>
              </a:rPr>
              <a:t>«Мои способности»</a:t>
            </a:r>
          </a:p>
          <a:p>
            <a:pPr algn="r"/>
            <a:r>
              <a:rPr lang="ru-RU" sz="2400" b="1" i="1" dirty="0" smtClean="0">
                <a:solidFill>
                  <a:srgbClr val="0070C0"/>
                </a:solidFill>
              </a:rPr>
              <a:t>«Самостоятельность мышления»</a:t>
            </a:r>
          </a:p>
          <a:p>
            <a:pPr algn="r"/>
            <a:r>
              <a:rPr lang="ru-RU" sz="2400" b="1" i="1" dirty="0" smtClean="0">
                <a:solidFill>
                  <a:srgbClr val="0070C0"/>
                </a:solidFill>
              </a:rPr>
              <a:t>(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Ясюков</a:t>
            </a:r>
            <a:r>
              <a:rPr lang="ru-RU" sz="2400" b="1" i="1" dirty="0" smtClean="0">
                <a:solidFill>
                  <a:srgbClr val="0070C0"/>
                </a:solidFill>
              </a:rPr>
              <a:t>,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Иматов</a:t>
            </a:r>
            <a:r>
              <a:rPr lang="ru-RU" sz="2400" b="1" i="1" dirty="0" smtClean="0">
                <a:solidFill>
                  <a:srgbClr val="0070C0"/>
                </a:solidFill>
              </a:rPr>
              <a:t>)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«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Дивергентность</a:t>
            </a:r>
            <a:r>
              <a:rPr lang="ru-RU" sz="2400" b="1" i="1" dirty="0" smtClean="0">
                <a:solidFill>
                  <a:srgbClr val="0070C0"/>
                </a:solidFill>
              </a:rPr>
              <a:t> мышления»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Тест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Торенса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513003123"/>
              </p:ext>
            </p:extLst>
          </p:nvPr>
        </p:nvGraphicFramePr>
        <p:xfrm>
          <a:off x="251520" y="1561322"/>
          <a:ext cx="626469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645870207"/>
              </p:ext>
            </p:extLst>
          </p:nvPr>
        </p:nvGraphicFramePr>
        <p:xfrm>
          <a:off x="256627" y="4653136"/>
          <a:ext cx="4176464" cy="246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409604954"/>
              </p:ext>
            </p:extLst>
          </p:nvPr>
        </p:nvGraphicFramePr>
        <p:xfrm>
          <a:off x="4610378" y="4725144"/>
          <a:ext cx="4176464" cy="246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6192" y="1168273"/>
            <a:ext cx="388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34ABD"/>
                </a:solidFill>
              </a:rPr>
              <a:t>Способности обучающихся 10 класса</a:t>
            </a:r>
            <a:endParaRPr lang="ru-RU" b="1" dirty="0">
              <a:solidFill>
                <a:srgbClr val="034A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98073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Graphic spid="2" grpId="0">
        <p:bldAsOne/>
      </p:bldGraphic>
      <p:bldGraphic spid="3" grpId="0">
        <p:bldAsOne/>
      </p:bldGraphic>
      <p:bldGraphic spid="16" grpId="0">
        <p:bldAsOne/>
      </p:bldGraphic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9"/>
          <p:cNvSpPr txBox="1">
            <a:spLocks/>
          </p:cNvSpPr>
          <p:nvPr/>
        </p:nvSpPr>
        <p:spPr>
          <a:xfrm>
            <a:off x="323528" y="476672"/>
            <a:ext cx="8411994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МОНИТОРИНГ  ДИНАМИКИ АКТИВНОСТИ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ОБУЧАЮЩИХСЯ 1- 4 классов</a:t>
            </a:r>
            <a:endParaRPr lang="ru-RU" sz="24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55576" y="1196753"/>
            <a:ext cx="8229600" cy="24482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196752"/>
            <a:ext cx="7992888" cy="2088232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Цель эксперимента: </a:t>
            </a:r>
            <a:r>
              <a:rPr lang="ru-RU" sz="2400" dirty="0" smtClean="0"/>
              <a:t>сконструировать и апробировать модель КТШ, как систему принципов организации целостного учебного процесса и подходов к совместному педагогическому творчеству в коллективе учебного учреждения.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3356992"/>
            <a:ext cx="7560840" cy="648072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Объект исследования </a:t>
            </a:r>
            <a:r>
              <a:rPr lang="ru-RU" sz="2400" dirty="0" smtClean="0"/>
              <a:t>- образовательный процесс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3789040"/>
            <a:ext cx="8136904" cy="1008112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71800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4149080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Предмет исследования </a:t>
            </a:r>
            <a:r>
              <a:rPr lang="ru-RU" sz="2400" dirty="0" smtClean="0"/>
              <a:t>– модель </a:t>
            </a:r>
            <a:r>
              <a:rPr lang="ru-RU" sz="2400" dirty="0" err="1" smtClean="0"/>
              <a:t>культуротворческой</a:t>
            </a:r>
            <a:r>
              <a:rPr lang="ru-RU" sz="2400" dirty="0" smtClean="0"/>
              <a:t> школы</a:t>
            </a:r>
          </a:p>
          <a:p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260648"/>
            <a:ext cx="8496944" cy="810898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ПОНЯТИЙНЫЙ АППАРАТ ОЭР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5724128" y="5157192"/>
            <a:ext cx="3168352" cy="576064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База эксперимента: </a:t>
            </a:r>
          </a:p>
          <a:p>
            <a:pPr algn="ctr"/>
            <a:r>
              <a:rPr lang="ru-RU" sz="2400" dirty="0" smtClean="0"/>
              <a:t>МБОУ «СОШ №12»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83568" y="4869160"/>
            <a:ext cx="5328592" cy="184665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Разработчики: </a:t>
            </a:r>
          </a:p>
          <a:p>
            <a:r>
              <a:rPr lang="ru-RU" dirty="0" smtClean="0"/>
              <a:t>- Проскурякова Н.И.- директор школы  №12;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err="1" smtClean="0"/>
              <a:t>Феодосова</a:t>
            </a:r>
            <a:r>
              <a:rPr lang="ru-RU" dirty="0" smtClean="0"/>
              <a:t> Т.Н.- заместитель директора по НМР; </a:t>
            </a:r>
          </a:p>
          <a:p>
            <a:pPr>
              <a:buFontTx/>
              <a:buChar char="-"/>
            </a:pPr>
            <a:r>
              <a:rPr lang="ru-RU" dirty="0" smtClean="0"/>
              <a:t> Долгих Е.В.- заместитель  директора по УВР;</a:t>
            </a:r>
          </a:p>
          <a:p>
            <a:r>
              <a:rPr lang="ru-RU" dirty="0" smtClean="0"/>
              <a:t>- Старосветский В.В.- педагог- психолог.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9"/>
          <p:cNvSpPr txBox="1">
            <a:spLocks/>
          </p:cNvSpPr>
          <p:nvPr/>
        </p:nvSpPr>
        <p:spPr>
          <a:xfrm>
            <a:off x="323528" y="476672"/>
            <a:ext cx="8411994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МОНИТОРИНГ  УРОВНЯ АКТИВНОСТИ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ОБУЧАЮЩИХСЯ 1-4 классов</a:t>
            </a:r>
            <a:endParaRPr lang="ru-RU" sz="24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9"/>
          <p:cNvSpPr txBox="1">
            <a:spLocks/>
          </p:cNvSpPr>
          <p:nvPr/>
        </p:nvSpPr>
        <p:spPr>
          <a:xfrm>
            <a:off x="323528" y="404664"/>
            <a:ext cx="8411994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МОНИТОРИНГ  ДИНАМИКИ АКТИВНОСТИ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ОБУЧАЮЩИХСЯ 5 – 11 классов</a:t>
            </a:r>
            <a:endParaRPr lang="ru-RU" sz="24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404664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3528" y="1600200"/>
          <a:ext cx="8496944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9"/>
          <p:cNvSpPr txBox="1">
            <a:spLocks/>
          </p:cNvSpPr>
          <p:nvPr/>
        </p:nvSpPr>
        <p:spPr>
          <a:xfrm>
            <a:off x="323528" y="476672"/>
            <a:ext cx="8411994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МОНИТОРИНГ  УРОВНЯ АКТИВНОСТИ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ОБУЧАЮЩИХСЯ 5 – 11 классов</a:t>
            </a:r>
            <a:endParaRPr lang="ru-RU" sz="24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Повысилась активность у 13% уч-ся 2-4, 6-11 классов (84 чел.)</a:t>
            </a:r>
          </a:p>
          <a:p>
            <a:r>
              <a:rPr lang="ru-RU" dirty="0" smtClean="0"/>
              <a:t>643 уч-ся имеют высокий и средний уровень активности (84%)</a:t>
            </a:r>
          </a:p>
          <a:p>
            <a:r>
              <a:rPr lang="ru-RU" dirty="0" smtClean="0"/>
              <a:t>171 уч-ся (22%) имеют перспективный уровень активности</a:t>
            </a:r>
          </a:p>
          <a:p>
            <a:endParaRPr lang="ru-RU" dirty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323528" y="476672"/>
            <a:ext cx="8411994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ВЫВОДЫ ПО МОНИТОРИНГУ</a:t>
            </a:r>
            <a:endParaRPr lang="ru-RU" sz="24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32656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4"/>
          <p:cNvGrpSpPr/>
          <p:nvPr/>
        </p:nvGrpSpPr>
        <p:grpSpPr>
          <a:xfrm>
            <a:off x="1043608" y="1536886"/>
            <a:ext cx="4381089" cy="4124364"/>
            <a:chOff x="-652076" y="2016477"/>
            <a:chExt cx="4381089" cy="4545405"/>
          </a:xfrm>
        </p:grpSpPr>
        <p:sp>
          <p:nvSpPr>
            <p:cNvPr id="13" name="Freeform 5"/>
            <p:cNvSpPr>
              <a:spLocks/>
            </p:cNvSpPr>
            <p:nvPr/>
          </p:nvSpPr>
          <p:spPr bwMode="gray">
            <a:xfrm rot="10800000" flipH="1" flipV="1">
              <a:off x="2372260" y="3000759"/>
              <a:ext cx="809757" cy="3561123"/>
            </a:xfrm>
            <a:custGeom>
              <a:avLst/>
              <a:gdLst>
                <a:gd name="T0" fmla="*/ 2147483647 w 423"/>
                <a:gd name="T1" fmla="*/ 2147483647 h 537"/>
                <a:gd name="T2" fmla="*/ 2147483647 w 423"/>
                <a:gd name="T3" fmla="*/ 0 h 537"/>
                <a:gd name="T4" fmla="*/ 0 w 423"/>
                <a:gd name="T5" fmla="*/ 2147483647 h 537"/>
                <a:gd name="T6" fmla="*/ 0 60000 65536"/>
                <a:gd name="T7" fmla="*/ 0 60000 65536"/>
                <a:gd name="T8" fmla="*/ 0 60000 65536"/>
                <a:gd name="T9" fmla="*/ 0 w 423"/>
                <a:gd name="T10" fmla="*/ 0 h 537"/>
                <a:gd name="T11" fmla="*/ 423 w 423"/>
                <a:gd name="T12" fmla="*/ 537 h 5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3" h="537">
                  <a:moveTo>
                    <a:pt x="421" y="537"/>
                  </a:moveTo>
                  <a:lnTo>
                    <a:pt x="423" y="0"/>
                  </a:lnTo>
                  <a:lnTo>
                    <a:pt x="0" y="5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200"/>
            </a:p>
          </p:txBody>
        </p:sp>
        <p:grpSp>
          <p:nvGrpSpPr>
            <p:cNvPr id="4" name="Group 65"/>
            <p:cNvGrpSpPr>
              <a:grpSpLocks/>
            </p:cNvGrpSpPr>
            <p:nvPr/>
          </p:nvGrpSpPr>
          <p:grpSpPr bwMode="auto">
            <a:xfrm>
              <a:off x="-652076" y="2016477"/>
              <a:ext cx="4381089" cy="1058574"/>
              <a:chOff x="3780" y="2211"/>
              <a:chExt cx="1665" cy="326"/>
            </a:xfrm>
          </p:grpSpPr>
          <p:sp>
            <p:nvSpPr>
              <p:cNvPr id="19" name="AutoShape 66"/>
              <p:cNvSpPr>
                <a:spLocks noChangeArrowheads="1"/>
              </p:cNvSpPr>
              <p:nvPr/>
            </p:nvSpPr>
            <p:spPr bwMode="gray">
              <a:xfrm>
                <a:off x="3780" y="2211"/>
                <a:ext cx="1665" cy="326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38100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3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endParaRPr>
              </a:p>
              <a:p>
                <a:pPr algn="ctr">
                  <a:defRPr/>
                </a:pPr>
                <a:r>
                  <a:rPr lang="ru-RU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</a:rPr>
                  <a:t>Научно-методический </a:t>
                </a:r>
              </a:p>
              <a:p>
                <a:pPr algn="ctr">
                  <a:defRPr/>
                </a:pPr>
                <a:r>
                  <a:rPr lang="ru-RU" sz="28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</a:rPr>
                  <a:t>совет</a:t>
                </a:r>
                <a:endPara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endParaRPr>
              </a:p>
              <a:p>
                <a:pPr>
                  <a:defRPr/>
                </a:pPr>
                <a:endParaRPr lang="ru-RU" sz="3200" dirty="0">
                  <a:cs typeface="+mn-cs"/>
                </a:endParaRPr>
              </a:p>
            </p:txBody>
          </p:sp>
          <p:sp>
            <p:nvSpPr>
              <p:cNvPr id="20" name="AutoShape 67"/>
              <p:cNvSpPr>
                <a:spLocks noChangeArrowheads="1"/>
              </p:cNvSpPr>
              <p:nvPr/>
            </p:nvSpPr>
            <p:spPr bwMode="gray">
              <a:xfrm>
                <a:off x="3783" y="2211"/>
                <a:ext cx="1659" cy="52"/>
              </a:xfrm>
              <a:prstGeom prst="roundRect">
                <a:avLst>
                  <a:gd name="adj" fmla="val 445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accent2">
                      <a:alpha val="7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/>
              </a:p>
            </p:txBody>
          </p:sp>
        </p:grpSp>
      </p:grpSp>
      <p:sp>
        <p:nvSpPr>
          <p:cNvPr id="34" name="Скругленный прямоугольник 33"/>
          <p:cNvSpPr/>
          <p:nvPr/>
        </p:nvSpPr>
        <p:spPr>
          <a:xfrm>
            <a:off x="323528" y="260648"/>
            <a:ext cx="8496944" cy="900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УПРАВЛЕНИЯ ОЭР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107504" y="5880100"/>
            <a:ext cx="8865765" cy="977900"/>
            <a:chOff x="107504" y="5880100"/>
            <a:chExt cx="8865765" cy="9779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07504" y="5880100"/>
              <a:ext cx="1304925" cy="977900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03648" y="5880100"/>
              <a:ext cx="1304925" cy="977900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699792" y="5880100"/>
              <a:ext cx="1304925" cy="977900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52" name="Picture 5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995936" y="5880100"/>
              <a:ext cx="1304925" cy="977900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292080" y="5880100"/>
              <a:ext cx="1304925" cy="977900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54" name="Picture 7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588224" y="5880100"/>
              <a:ext cx="1304925" cy="977900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55" name="Picture 8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884368" y="5880100"/>
              <a:ext cx="1088901" cy="977900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</p:grpSp>
      <p:cxnSp>
        <p:nvCxnSpPr>
          <p:cNvPr id="5" name="Прямая со стрелкой 4"/>
          <p:cNvCxnSpPr/>
          <p:nvPr/>
        </p:nvCxnSpPr>
        <p:spPr>
          <a:xfrm flipH="1">
            <a:off x="394966" y="3576316"/>
            <a:ext cx="672585" cy="2239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/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Прямая со стрелкой 58"/>
          <p:cNvCxnSpPr/>
          <p:nvPr/>
        </p:nvCxnSpPr>
        <p:spPr>
          <a:xfrm>
            <a:off x="8244408" y="3323075"/>
            <a:ext cx="479546" cy="249321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251520" y="1628800"/>
            <a:ext cx="9180512" cy="4187493"/>
            <a:chOff x="251520" y="1977811"/>
            <a:chExt cx="9180512" cy="4187493"/>
          </a:xfrm>
        </p:grpSpPr>
        <p:sp>
          <p:nvSpPr>
            <p:cNvPr id="21" name="Rectangle 68"/>
            <p:cNvSpPr>
              <a:spLocks noChangeArrowheads="1"/>
            </p:cNvSpPr>
            <p:nvPr/>
          </p:nvSpPr>
          <p:spPr bwMode="gray">
            <a:xfrm>
              <a:off x="2122590" y="1977811"/>
              <a:ext cx="3071814" cy="55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  <p:grpSp>
          <p:nvGrpSpPr>
            <p:cNvPr id="6" name="Group 69"/>
            <p:cNvGrpSpPr>
              <a:grpSpLocks/>
            </p:cNvGrpSpPr>
            <p:nvPr/>
          </p:nvGrpSpPr>
          <p:grpSpPr bwMode="auto">
            <a:xfrm>
              <a:off x="786926" y="3144958"/>
              <a:ext cx="2643206" cy="928694"/>
              <a:chOff x="4245" y="2118"/>
              <a:chExt cx="1200" cy="330"/>
            </a:xfrm>
          </p:grpSpPr>
          <p:sp>
            <p:nvSpPr>
              <p:cNvPr id="23" name="AutoShape 70"/>
              <p:cNvSpPr>
                <a:spLocks noChangeArrowheads="1"/>
              </p:cNvSpPr>
              <p:nvPr/>
            </p:nvSpPr>
            <p:spPr bwMode="gray">
              <a:xfrm>
                <a:off x="4245" y="2118"/>
                <a:ext cx="1200" cy="33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sz="3200" dirty="0">
                  <a:cs typeface="+mn-cs"/>
                </a:endParaRPr>
              </a:p>
            </p:txBody>
          </p:sp>
          <p:sp>
            <p:nvSpPr>
              <p:cNvPr id="24" name="AutoShape 71"/>
              <p:cNvSpPr>
                <a:spLocks noChangeArrowheads="1"/>
              </p:cNvSpPr>
              <p:nvPr/>
            </p:nvSpPr>
            <p:spPr bwMode="gray">
              <a:xfrm>
                <a:off x="4248" y="2120"/>
                <a:ext cx="1192" cy="105"/>
              </a:xfrm>
              <a:prstGeom prst="roundRect">
                <a:avLst>
                  <a:gd name="adj" fmla="val 445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accent1">
                      <a:alpha val="7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/>
              </a:p>
            </p:txBody>
          </p:sp>
        </p:grpSp>
        <p:sp>
          <p:nvSpPr>
            <p:cNvPr id="15" name="Freeform 7"/>
            <p:cNvSpPr>
              <a:spLocks/>
            </p:cNvSpPr>
            <p:nvPr/>
          </p:nvSpPr>
          <p:spPr bwMode="gray">
            <a:xfrm>
              <a:off x="3430133" y="3573586"/>
              <a:ext cx="277772" cy="1583606"/>
            </a:xfrm>
            <a:custGeom>
              <a:avLst/>
              <a:gdLst>
                <a:gd name="T0" fmla="*/ 2147483647 w 423"/>
                <a:gd name="T1" fmla="*/ 2147483647 h 537"/>
                <a:gd name="T2" fmla="*/ 2147483647 w 423"/>
                <a:gd name="T3" fmla="*/ 0 h 537"/>
                <a:gd name="T4" fmla="*/ 0 w 423"/>
                <a:gd name="T5" fmla="*/ 2147483647 h 537"/>
                <a:gd name="T6" fmla="*/ 0 60000 65536"/>
                <a:gd name="T7" fmla="*/ 0 60000 65536"/>
                <a:gd name="T8" fmla="*/ 0 60000 65536"/>
                <a:gd name="T9" fmla="*/ 0 w 423"/>
                <a:gd name="T10" fmla="*/ 0 h 537"/>
                <a:gd name="T11" fmla="*/ 423 w 423"/>
                <a:gd name="T12" fmla="*/ 537 h 5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3" h="537">
                  <a:moveTo>
                    <a:pt x="421" y="537"/>
                  </a:moveTo>
                  <a:lnTo>
                    <a:pt x="423" y="0"/>
                  </a:lnTo>
                  <a:lnTo>
                    <a:pt x="0" y="5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200"/>
            </a:p>
          </p:txBody>
        </p:sp>
        <p:sp>
          <p:nvSpPr>
            <p:cNvPr id="25" name="Rectangle 72"/>
            <p:cNvSpPr>
              <a:spLocks noChangeArrowheads="1"/>
            </p:cNvSpPr>
            <p:nvPr/>
          </p:nvSpPr>
          <p:spPr bwMode="gray">
            <a:xfrm>
              <a:off x="755576" y="2996952"/>
              <a:ext cx="2571768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ШМС учителей естественно-математического цикла</a:t>
              </a:r>
              <a:endPara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  <p:grpSp>
          <p:nvGrpSpPr>
            <p:cNvPr id="8" name="Группа 48"/>
            <p:cNvGrpSpPr/>
            <p:nvPr/>
          </p:nvGrpSpPr>
          <p:grpSpPr>
            <a:xfrm>
              <a:off x="5436096" y="2852936"/>
              <a:ext cx="3143253" cy="3000395"/>
              <a:chOff x="4572000" y="1643050"/>
              <a:chExt cx="3143253" cy="3000395"/>
            </a:xfrm>
          </p:grpSpPr>
          <p:grpSp>
            <p:nvGrpSpPr>
              <p:cNvPr id="9" name="Group 62"/>
              <p:cNvGrpSpPr>
                <a:grpSpLocks/>
              </p:cNvGrpSpPr>
              <p:nvPr/>
            </p:nvGrpSpPr>
            <p:grpSpPr bwMode="auto">
              <a:xfrm>
                <a:off x="4857752" y="1643050"/>
                <a:ext cx="2808287" cy="819150"/>
                <a:chOff x="4245" y="2118"/>
                <a:chExt cx="1200" cy="330"/>
              </a:xfrm>
            </p:grpSpPr>
            <p:sp>
              <p:nvSpPr>
                <p:cNvPr id="27" name="AutoShape 63"/>
                <p:cNvSpPr>
                  <a:spLocks noChangeArrowheads="1"/>
                </p:cNvSpPr>
                <p:nvPr/>
              </p:nvSpPr>
              <p:spPr bwMode="blackGray">
                <a:xfrm>
                  <a:off x="4245" y="2118"/>
                  <a:ext cx="1200" cy="33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folHlink"/>
                </a:solidFill>
                <a:ln w="38100" algn="ctr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3200" dirty="0">
                    <a:cs typeface="+mn-cs"/>
                  </a:endParaRPr>
                </a:p>
              </p:txBody>
            </p:sp>
            <p:sp>
              <p:nvSpPr>
                <p:cNvPr id="28" name="AutoShape 64"/>
                <p:cNvSpPr>
                  <a:spLocks noChangeArrowheads="1"/>
                </p:cNvSpPr>
                <p:nvPr/>
              </p:nvSpPr>
              <p:spPr bwMode="blackGray">
                <a:xfrm>
                  <a:off x="4248" y="2120"/>
                  <a:ext cx="1192" cy="105"/>
                </a:xfrm>
                <a:prstGeom prst="roundRect">
                  <a:avLst>
                    <a:gd name="adj" fmla="val 44556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chemeClr val="folHlink">
                        <a:alpha val="70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3200"/>
                </a:p>
              </p:txBody>
            </p:sp>
          </p:grpSp>
          <p:grpSp>
            <p:nvGrpSpPr>
              <p:cNvPr id="10" name="Группа 45"/>
              <p:cNvGrpSpPr/>
              <p:nvPr/>
            </p:nvGrpSpPr>
            <p:grpSpPr>
              <a:xfrm>
                <a:off x="4572000" y="1785926"/>
                <a:ext cx="3143253" cy="2857519"/>
                <a:chOff x="4572000" y="1785926"/>
                <a:chExt cx="3143253" cy="2857519"/>
              </a:xfrm>
            </p:grpSpPr>
            <p:sp>
              <p:nvSpPr>
                <p:cNvPr id="16" name="Freeform 8"/>
                <p:cNvSpPr>
                  <a:spLocks/>
                </p:cNvSpPr>
                <p:nvPr/>
              </p:nvSpPr>
              <p:spPr bwMode="gray">
                <a:xfrm rot="5400000" flipH="1">
                  <a:off x="3788559" y="2926555"/>
                  <a:ext cx="2500331" cy="933450"/>
                </a:xfrm>
                <a:custGeom>
                  <a:avLst/>
                  <a:gdLst>
                    <a:gd name="T0" fmla="*/ 2147483647 w 723"/>
                    <a:gd name="T1" fmla="*/ 0 h 650"/>
                    <a:gd name="T2" fmla="*/ 2147483647 w 723"/>
                    <a:gd name="T3" fmla="*/ 2147483647 h 650"/>
                    <a:gd name="T4" fmla="*/ 0 w 723"/>
                    <a:gd name="T5" fmla="*/ 2147483647 h 650"/>
                    <a:gd name="T6" fmla="*/ 0 60000 65536"/>
                    <a:gd name="T7" fmla="*/ 0 60000 65536"/>
                    <a:gd name="T8" fmla="*/ 0 60000 65536"/>
                    <a:gd name="T9" fmla="*/ 0 w 723"/>
                    <a:gd name="T10" fmla="*/ 0 h 650"/>
                    <a:gd name="T11" fmla="*/ 723 w 723"/>
                    <a:gd name="T12" fmla="*/ 650 h 6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3" h="650">
                      <a:moveTo>
                        <a:pt x="720" y="0"/>
                      </a:moveTo>
                      <a:lnTo>
                        <a:pt x="723" y="643"/>
                      </a:lnTo>
                      <a:lnTo>
                        <a:pt x="0" y="650"/>
                      </a:lnTo>
                    </a:path>
                  </a:pathLst>
                </a:custGeom>
                <a:noFill/>
                <a:ln w="38100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3200"/>
                </a:p>
              </p:txBody>
            </p:sp>
            <p:sp>
              <p:nvSpPr>
                <p:cNvPr id="29" name="Rectangle 55"/>
                <p:cNvSpPr>
                  <a:spLocks noChangeArrowheads="1"/>
                </p:cNvSpPr>
                <p:nvPr/>
              </p:nvSpPr>
              <p:spPr bwMode="gray">
                <a:xfrm>
                  <a:off x="4929190" y="1785926"/>
                  <a:ext cx="2786063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en-US" sz="32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  <a:cs typeface="+mn-cs"/>
                  </a:endParaRPr>
                </a:p>
              </p:txBody>
            </p:sp>
          </p:grpSp>
        </p:grpSp>
        <p:sp>
          <p:nvSpPr>
            <p:cNvPr id="48" name="Freeform 7"/>
            <p:cNvSpPr>
              <a:spLocks/>
            </p:cNvSpPr>
            <p:nvPr/>
          </p:nvSpPr>
          <p:spPr bwMode="gray">
            <a:xfrm flipH="1">
              <a:off x="5652120" y="4506840"/>
              <a:ext cx="226284" cy="722360"/>
            </a:xfrm>
            <a:custGeom>
              <a:avLst/>
              <a:gdLst>
                <a:gd name="T0" fmla="*/ 2147483647 w 423"/>
                <a:gd name="T1" fmla="*/ 2147483647 h 537"/>
                <a:gd name="T2" fmla="*/ 2147483647 w 423"/>
                <a:gd name="T3" fmla="*/ 0 h 537"/>
                <a:gd name="T4" fmla="*/ 0 w 423"/>
                <a:gd name="T5" fmla="*/ 2147483647 h 537"/>
                <a:gd name="T6" fmla="*/ 0 60000 65536"/>
                <a:gd name="T7" fmla="*/ 0 60000 65536"/>
                <a:gd name="T8" fmla="*/ 0 60000 65536"/>
                <a:gd name="T9" fmla="*/ 0 w 423"/>
                <a:gd name="T10" fmla="*/ 0 h 537"/>
                <a:gd name="T11" fmla="*/ 423 w 423"/>
                <a:gd name="T12" fmla="*/ 537 h 5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3" h="537">
                  <a:moveTo>
                    <a:pt x="421" y="537"/>
                  </a:moveTo>
                  <a:lnTo>
                    <a:pt x="423" y="0"/>
                  </a:lnTo>
                  <a:lnTo>
                    <a:pt x="0" y="5"/>
                  </a:ln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200">
                <a:ln>
                  <a:solidFill>
                    <a:schemeClr val="accent6">
                      <a:lumMod val="75000"/>
                    </a:schemeClr>
                  </a:solidFill>
                </a:ln>
              </a:endParaRPr>
            </a:p>
          </p:txBody>
        </p:sp>
        <p:sp>
          <p:nvSpPr>
            <p:cNvPr id="37" name="AutoShape 59"/>
            <p:cNvSpPr>
              <a:spLocks noChangeArrowheads="1"/>
            </p:cNvSpPr>
            <p:nvPr/>
          </p:nvSpPr>
          <p:spPr bwMode="gray">
            <a:xfrm>
              <a:off x="5866434" y="4295707"/>
              <a:ext cx="2857520" cy="98805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 sz="3200" dirty="0">
                <a:cs typeface="+mn-cs"/>
              </a:endParaRPr>
            </a:p>
          </p:txBody>
        </p:sp>
        <p:sp>
          <p:nvSpPr>
            <p:cNvPr id="39" name="Rectangle 56"/>
            <p:cNvSpPr>
              <a:spLocks noChangeArrowheads="1"/>
            </p:cNvSpPr>
            <p:nvPr/>
          </p:nvSpPr>
          <p:spPr bwMode="gray">
            <a:xfrm>
              <a:off x="5723558" y="4221089"/>
              <a:ext cx="3143240" cy="579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gray">
            <a:xfrm>
              <a:off x="3038172" y="4506840"/>
              <a:ext cx="237684" cy="794368"/>
            </a:xfrm>
            <a:custGeom>
              <a:avLst/>
              <a:gdLst>
                <a:gd name="T0" fmla="*/ 2147483647 w 423"/>
                <a:gd name="T1" fmla="*/ 2147483647 h 537"/>
                <a:gd name="T2" fmla="*/ 2147483647 w 423"/>
                <a:gd name="T3" fmla="*/ 0 h 537"/>
                <a:gd name="T4" fmla="*/ 0 w 423"/>
                <a:gd name="T5" fmla="*/ 2147483647 h 537"/>
                <a:gd name="T6" fmla="*/ 0 60000 65536"/>
                <a:gd name="T7" fmla="*/ 0 60000 65536"/>
                <a:gd name="T8" fmla="*/ 0 60000 65536"/>
                <a:gd name="T9" fmla="*/ 0 w 423"/>
                <a:gd name="T10" fmla="*/ 0 h 537"/>
                <a:gd name="T11" fmla="*/ 423 w 423"/>
                <a:gd name="T12" fmla="*/ 537 h 5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3" h="537">
                  <a:moveTo>
                    <a:pt x="421" y="537"/>
                  </a:moveTo>
                  <a:lnTo>
                    <a:pt x="423" y="0"/>
                  </a:lnTo>
                  <a:lnTo>
                    <a:pt x="0" y="5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200"/>
            </a:p>
          </p:txBody>
        </p:sp>
        <p:sp>
          <p:nvSpPr>
            <p:cNvPr id="41" name="AutoShape 70"/>
            <p:cNvSpPr>
              <a:spLocks noChangeArrowheads="1"/>
            </p:cNvSpPr>
            <p:nvPr/>
          </p:nvSpPr>
          <p:spPr bwMode="gray">
            <a:xfrm>
              <a:off x="394966" y="4292526"/>
              <a:ext cx="2624141" cy="1000132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38100" algn="ctr">
              <a:noFill/>
              <a:round/>
              <a:headEnd/>
              <a:tailEnd/>
            </a:ln>
            <a:effectLst>
              <a:outerShdw dist="1796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3200" dirty="0">
                <a:cs typeface="+mn-cs"/>
              </a:endParaRPr>
            </a:p>
          </p:txBody>
        </p:sp>
        <p:sp>
          <p:nvSpPr>
            <p:cNvPr id="43" name="Rectangle 55"/>
            <p:cNvSpPr>
              <a:spLocks noChangeArrowheads="1"/>
            </p:cNvSpPr>
            <p:nvPr/>
          </p:nvSpPr>
          <p:spPr bwMode="gray">
            <a:xfrm>
              <a:off x="323528" y="4221088"/>
              <a:ext cx="278606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51520" y="4437112"/>
              <a:ext cx="30598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ШМС учителей гуманитарного цикла</a:t>
              </a:r>
              <a:endPara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860032" y="2924944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ШМС учителей  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социального цикла</a:t>
              </a:r>
              <a:endPara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2627784" y="5085184"/>
              <a:ext cx="3528392" cy="108012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r>
                <a:rPr lang="ru-RU" sz="2000" b="1" dirty="0" smtClean="0"/>
                <a:t>Творческая группа</a:t>
              </a:r>
            </a:p>
            <a:p>
              <a:pPr algn="ctr"/>
              <a:r>
                <a:rPr lang="ru-RU" sz="2000" b="1" dirty="0" smtClean="0"/>
                <a:t>«Класс – студия»</a:t>
              </a:r>
              <a:endParaRPr lang="ru-RU" sz="2000" b="1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471592" y="4437112"/>
              <a:ext cx="36724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ШМС учителей  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начальных классов</a:t>
              </a:r>
              <a:endPara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</p:txBody>
        </p:sp>
      </p:grpSp>
      <p:cxnSp>
        <p:nvCxnSpPr>
          <p:cNvPr id="57" name="Прямая со стрелкой 56"/>
          <p:cNvCxnSpPr/>
          <p:nvPr/>
        </p:nvCxnSpPr>
        <p:spPr>
          <a:xfrm flipH="1">
            <a:off x="1769908" y="4934749"/>
            <a:ext cx="135776" cy="881544"/>
          </a:xfrm>
          <a:prstGeom prst="straightConnector1">
            <a:avLst/>
          </a:prstGeom>
          <a:ln>
            <a:solidFill>
              <a:srgbClr val="3399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6804248" y="4952197"/>
            <a:ext cx="171178" cy="864096"/>
          </a:xfrm>
          <a:prstGeom prst="straightConnector1">
            <a:avLst/>
          </a:prstGeom>
          <a:ln>
            <a:solidFill>
              <a:srgbClr val="FB800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447228" y="5740761"/>
            <a:ext cx="6363280" cy="58477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dirty="0" smtClean="0">
                <a:ln w="3175">
                  <a:solidFill>
                    <a:schemeClr val="tx1"/>
                  </a:solidFill>
                </a:ln>
              </a:rPr>
              <a:t>ВРЕМЕННЫЕ ТВОРЧЕСКИЕ ГРУППЫ</a:t>
            </a:r>
            <a:endParaRPr lang="ru-RU" sz="3200" b="1" dirty="0">
              <a:ln w="317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052736"/>
            <a:ext cx="8661629" cy="692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052736"/>
            <a:ext cx="8591600" cy="687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8496944" cy="900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ШКОЛЬНЫЕ МЕТОДИЧЕСКИЕ СООБЩЕСТВА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79300">
            <a:off x="5866854" y="2331044"/>
            <a:ext cx="2956193" cy="2101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53731">
            <a:off x="6296415" y="4552849"/>
            <a:ext cx="2548682" cy="1746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61906" y="260648"/>
            <a:ext cx="8424936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СИСТЕМА ВНУТРИФИРМЕННОГО </a:t>
            </a:r>
          </a:p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ПОВЫШЕНИЯ КВАЛИФИКАЦИИ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95536" y="1628800"/>
            <a:ext cx="2376264" cy="446449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123728" y="2348880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19672" y="3212976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99592" y="4725144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59632" y="3933056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55776" y="1484784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28860" y="2391271"/>
            <a:ext cx="400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ТЕХНОЛОГИЯ АМО – 87%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87824" y="1412776"/>
            <a:ext cx="4082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СЕМИНАРЫ ПРИГЛАШЕННЫХ </a:t>
            </a:r>
          </a:p>
          <a:p>
            <a:r>
              <a:rPr lang="ru-RU" sz="2400" dirty="0" smtClean="0">
                <a:solidFill>
                  <a:srgbClr val="000099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СПЕЦИАЛИСТОВ – 80%</a:t>
            </a:r>
            <a:endParaRPr lang="ru-RU" sz="2400" dirty="0">
              <a:solidFill>
                <a:srgbClr val="000099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1720" y="3212976"/>
            <a:ext cx="321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АРТПЕДАГОГИКА – 50%</a:t>
            </a:r>
            <a:endParaRPr lang="ru-RU" sz="2400" dirty="0">
              <a:solidFill>
                <a:srgbClr val="000099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1680" y="3933056"/>
            <a:ext cx="403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ТЕХНОЛОГИЯ </a:t>
            </a:r>
            <a:r>
              <a:rPr lang="en-US" sz="2400" dirty="0" smtClean="0">
                <a:solidFill>
                  <a:srgbClr val="000099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GOOGLE</a:t>
            </a:r>
            <a:r>
              <a:rPr lang="ru-RU" sz="2400" dirty="0" smtClean="0">
                <a:solidFill>
                  <a:srgbClr val="000099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– 37% </a:t>
            </a:r>
            <a:endParaRPr lang="ru-RU" sz="2400" dirty="0">
              <a:solidFill>
                <a:srgbClr val="000099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1640" y="4653136"/>
            <a:ext cx="3716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СОВРЕМЕННЫЕ ПОДХОДЫ </a:t>
            </a:r>
          </a:p>
          <a:p>
            <a:r>
              <a:rPr lang="ru-RU" sz="2400" dirty="0" smtClean="0">
                <a:solidFill>
                  <a:srgbClr val="000099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 ВОСПИТАНИЮ– 70% </a:t>
            </a:r>
            <a:endParaRPr lang="ru-RU" sz="2400" dirty="0">
              <a:solidFill>
                <a:srgbClr val="000099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51520" y="5805264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00886" y="5824855"/>
            <a:ext cx="4840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МЕТОДИЧЕСКИЕ СЕМИНАРЫ– 100%</a:t>
            </a:r>
            <a:endParaRPr lang="ru-RU" sz="2400" dirty="0">
              <a:solidFill>
                <a:srgbClr val="000099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65016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/>
      <p:bldP spid="16" grpId="0"/>
      <p:bldP spid="24" grpId="0"/>
      <p:bldP spid="25" grpId="0"/>
      <p:bldP spid="26" grpId="0"/>
      <p:bldP spid="27" grpId="0" animBg="1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Oval 3"/>
          <p:cNvSpPr>
            <a:spLocks noChangeArrowheads="1"/>
          </p:cNvSpPr>
          <p:nvPr/>
        </p:nvSpPr>
        <p:spPr bwMode="gray">
          <a:xfrm>
            <a:off x="5199063" y="2065338"/>
            <a:ext cx="2971800" cy="29718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15716" name="Oval 4"/>
          <p:cNvSpPr>
            <a:spLocks noChangeArrowheads="1"/>
          </p:cNvSpPr>
          <p:nvPr/>
        </p:nvSpPr>
        <p:spPr bwMode="gray">
          <a:xfrm>
            <a:off x="838200" y="2060848"/>
            <a:ext cx="2941712" cy="2976290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39552" y="3212976"/>
            <a:ext cx="1000125" cy="977900"/>
            <a:chOff x="480" y="1200"/>
            <a:chExt cx="1042" cy="1019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74815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99FF66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74814" name="Picture 19" descr="Picture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6" name="Text Box 30"/>
          <p:cNvSpPr txBox="1">
            <a:spLocks noChangeArrowheads="1"/>
          </p:cNvSpPr>
          <p:nvPr/>
        </p:nvSpPr>
        <p:spPr bwMode="white">
          <a:xfrm>
            <a:off x="251520" y="2852936"/>
            <a:ext cx="172819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effectLst>
                  <a:glow rad="139700">
                    <a:srgbClr val="EAEAEA"/>
                  </a:glow>
                </a:effectLst>
              </a:rPr>
              <a:t>Тематическое ПК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5867400" y="1773238"/>
            <a:ext cx="1000125" cy="977900"/>
            <a:chOff x="480" y="1200"/>
            <a:chExt cx="1042" cy="1019"/>
          </a:xfrm>
        </p:grpSpPr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74811" name="Picture 47" descr="circuler_1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FB8005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74810" name="Picture 49" descr="Picture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2051050" y="4508500"/>
            <a:ext cx="1008063" cy="977900"/>
            <a:chOff x="480" y="1200"/>
            <a:chExt cx="1042" cy="1019"/>
          </a:xfrm>
        </p:grpSpPr>
        <p:grpSp>
          <p:nvGrpSpPr>
            <p:cNvPr id="11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74807" name="Picture 17" descr="circuler_1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FB8005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74806" name="Picture 19" descr="Picture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5857875" y="4357688"/>
            <a:ext cx="1000125" cy="977900"/>
            <a:chOff x="480" y="1200"/>
            <a:chExt cx="1042" cy="1019"/>
          </a:xfrm>
        </p:grpSpPr>
        <p:grpSp>
          <p:nvGrpSpPr>
            <p:cNvPr id="13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74799" name="Picture 47" descr="circuler_1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74798" name="Picture 49" descr="Picture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7572375" y="3786188"/>
            <a:ext cx="1000125" cy="977900"/>
            <a:chOff x="480" y="1200"/>
            <a:chExt cx="1042" cy="1019"/>
          </a:xfrm>
        </p:grpSpPr>
        <p:grpSp>
          <p:nvGrpSpPr>
            <p:cNvPr id="15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74795" name="Picture 47" descr="circuler_1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2912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99FF66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74794" name="Picture 49" descr="Picture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4500563" y="2924175"/>
            <a:ext cx="2232025" cy="1403350"/>
            <a:chOff x="480" y="336"/>
            <a:chExt cx="1486" cy="884"/>
          </a:xfrm>
        </p:grpSpPr>
        <p:sp>
          <p:nvSpPr>
            <p:cNvPr id="115758" name="AutoShape 46"/>
            <p:cNvSpPr>
              <a:spLocks noChangeArrowheads="1"/>
            </p:cNvSpPr>
            <p:nvPr/>
          </p:nvSpPr>
          <p:spPr bwMode="gray">
            <a:xfrm>
              <a:off x="480" y="336"/>
              <a:ext cx="1486" cy="884"/>
            </a:xfrm>
            <a:prstGeom prst="homePlate">
              <a:avLst>
                <a:gd name="adj" fmla="val 42025"/>
              </a:avLst>
            </a:prstGeom>
            <a:gradFill rotWithShape="1">
              <a:gsLst>
                <a:gs pos="0">
                  <a:schemeClr val="folHlink">
                    <a:gamma/>
                    <a:tint val="41176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 w="254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15759" name="AutoShape 47"/>
            <p:cNvSpPr>
              <a:spLocks noChangeArrowheads="1"/>
            </p:cNvSpPr>
            <p:nvPr/>
          </p:nvSpPr>
          <p:spPr bwMode="gray">
            <a:xfrm>
              <a:off x="529" y="371"/>
              <a:ext cx="1375" cy="811"/>
            </a:xfrm>
            <a:prstGeom prst="homePlate">
              <a:avLst>
                <a:gd name="adj" fmla="val 42386"/>
              </a:avLst>
            </a:prstGeom>
            <a:solidFill>
              <a:srgbClr val="CCFF99"/>
            </a:solidFill>
            <a:ln w="127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grpSp>
        <p:nvGrpSpPr>
          <p:cNvPr id="17" name="Group 48"/>
          <p:cNvGrpSpPr>
            <a:grpSpLocks/>
          </p:cNvGrpSpPr>
          <p:nvPr/>
        </p:nvGrpSpPr>
        <p:grpSpPr bwMode="auto">
          <a:xfrm flipH="1">
            <a:off x="2195736" y="2924944"/>
            <a:ext cx="2397125" cy="1403350"/>
            <a:chOff x="480" y="336"/>
            <a:chExt cx="1486" cy="884"/>
          </a:xfrm>
        </p:grpSpPr>
        <p:sp>
          <p:nvSpPr>
            <p:cNvPr id="115761" name="AutoShape 49"/>
            <p:cNvSpPr>
              <a:spLocks noChangeArrowheads="1"/>
            </p:cNvSpPr>
            <p:nvPr/>
          </p:nvSpPr>
          <p:spPr bwMode="gray">
            <a:xfrm>
              <a:off x="480" y="336"/>
              <a:ext cx="1486" cy="884"/>
            </a:xfrm>
            <a:prstGeom prst="homePlate">
              <a:avLst>
                <a:gd name="adj" fmla="val 42025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2700000" scaled="1"/>
            </a:gradFill>
            <a:ln w="254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15762" name="AutoShape 50"/>
            <p:cNvSpPr>
              <a:spLocks noChangeArrowheads="1"/>
            </p:cNvSpPr>
            <p:nvPr/>
          </p:nvSpPr>
          <p:spPr bwMode="gray">
            <a:xfrm>
              <a:off x="529" y="371"/>
              <a:ext cx="1375" cy="811"/>
            </a:xfrm>
            <a:prstGeom prst="homePlate">
              <a:avLst>
                <a:gd name="adj" fmla="val 42386"/>
              </a:avLst>
            </a:prstGeom>
            <a:solidFill>
              <a:srgbClr val="FFFF99"/>
            </a:solidFill>
            <a:ln w="127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sp>
        <p:nvSpPr>
          <p:cNvPr id="115764" name="Text Box 8"/>
          <p:cNvSpPr txBox="1">
            <a:spLocks noChangeArrowheads="1"/>
          </p:cNvSpPr>
          <p:nvPr/>
        </p:nvSpPr>
        <p:spPr bwMode="white">
          <a:xfrm>
            <a:off x="4644008" y="3284984"/>
            <a:ext cx="183038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dirty="0" smtClean="0">
                <a:latin typeface="Arial Unicode MS" pitchFamily="34" charset="-128"/>
              </a:rPr>
              <a:t>Завершение эксперимента</a:t>
            </a:r>
            <a:endParaRPr lang="en-US" sz="2000" dirty="0">
              <a:latin typeface="Arial Unicode MS" pitchFamily="34" charset="-128"/>
            </a:endParaRPr>
          </a:p>
        </p:txBody>
      </p:sp>
      <p:sp>
        <p:nvSpPr>
          <p:cNvPr id="74772" name="Text Box 9"/>
          <p:cNvSpPr txBox="1">
            <a:spLocks noChangeArrowheads="1"/>
          </p:cNvSpPr>
          <p:nvPr/>
        </p:nvSpPr>
        <p:spPr bwMode="auto">
          <a:xfrm>
            <a:off x="2555776" y="3284984"/>
            <a:ext cx="194421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latin typeface="Arial Unicode MS" pitchFamily="34" charset="-128"/>
              </a:rPr>
              <a:t>Начало эксперимента</a:t>
            </a:r>
            <a:endParaRPr lang="en-US" sz="2000" b="1" dirty="0" smtClean="0">
              <a:latin typeface="Arial Unicode MS" pitchFamily="34" charset="-128"/>
            </a:endParaRPr>
          </a:p>
        </p:txBody>
      </p:sp>
      <p:grpSp>
        <p:nvGrpSpPr>
          <p:cNvPr id="18" name="Group 45"/>
          <p:cNvGrpSpPr>
            <a:grpSpLocks/>
          </p:cNvGrpSpPr>
          <p:nvPr/>
        </p:nvGrpSpPr>
        <p:grpSpPr bwMode="auto">
          <a:xfrm>
            <a:off x="7524328" y="2132856"/>
            <a:ext cx="1000125" cy="977900"/>
            <a:chOff x="480" y="1200"/>
            <a:chExt cx="1042" cy="1019"/>
          </a:xfrm>
        </p:grpSpPr>
        <p:grpSp>
          <p:nvGrpSpPr>
            <p:cNvPr id="19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74787" name="Picture 47" descr="circuler_1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99CC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74786" name="Picture 49" descr="Picture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" name="Text Box 50"/>
          <p:cNvSpPr txBox="1">
            <a:spLocks noChangeArrowheads="1"/>
          </p:cNvSpPr>
          <p:nvPr/>
        </p:nvSpPr>
        <p:spPr bwMode="white">
          <a:xfrm>
            <a:off x="1547664" y="5373216"/>
            <a:ext cx="22145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Публикации</a:t>
            </a:r>
            <a:endParaRPr lang="en-US" b="1" dirty="0">
              <a:effectLst>
                <a:glow rad="139700">
                  <a:srgbClr val="EAEAEA"/>
                </a:glow>
              </a:effectLst>
            </a:endParaRPr>
          </a:p>
        </p:txBody>
      </p:sp>
      <p:grpSp>
        <p:nvGrpSpPr>
          <p:cNvPr id="20" name="Group 15"/>
          <p:cNvGrpSpPr>
            <a:grpSpLocks/>
          </p:cNvGrpSpPr>
          <p:nvPr/>
        </p:nvGrpSpPr>
        <p:grpSpPr bwMode="auto">
          <a:xfrm>
            <a:off x="2000250" y="1714500"/>
            <a:ext cx="1000125" cy="977900"/>
            <a:chOff x="480" y="1200"/>
            <a:chExt cx="1042" cy="1019"/>
          </a:xfrm>
        </p:grpSpPr>
        <p:grpSp>
          <p:nvGrpSpPr>
            <p:cNvPr id="21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74783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 dirty="0">
                  <a:latin typeface="+mn-lt"/>
                  <a:cs typeface="+mn-cs"/>
                </a:endParaRPr>
              </a:p>
            </p:txBody>
          </p:sp>
        </p:grpSp>
        <p:pic>
          <p:nvPicPr>
            <p:cNvPr id="74782" name="Picture 19" descr="Picture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" name="Text Box 30"/>
          <p:cNvSpPr txBox="1">
            <a:spLocks noChangeArrowheads="1"/>
          </p:cNvSpPr>
          <p:nvPr/>
        </p:nvSpPr>
        <p:spPr bwMode="white">
          <a:xfrm>
            <a:off x="1115616" y="1412776"/>
            <a:ext cx="27363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Участники эксперимента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6334" name="Text Box 30"/>
          <p:cNvSpPr txBox="1">
            <a:spLocks noChangeArrowheads="1"/>
          </p:cNvSpPr>
          <p:nvPr/>
        </p:nvSpPr>
        <p:spPr bwMode="white">
          <a:xfrm>
            <a:off x="7596336" y="4005064"/>
            <a:ext cx="10246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87%</a:t>
            </a:r>
            <a:endParaRPr lang="en-US" b="1" dirty="0">
              <a:effectLst>
                <a:glow rad="139700">
                  <a:srgbClr val="EAEAEA"/>
                </a:glow>
              </a:effectLst>
            </a:endParaRPr>
          </a:p>
        </p:txBody>
      </p:sp>
      <p:sp>
        <p:nvSpPr>
          <p:cNvPr id="56332" name="Text Box 30"/>
          <p:cNvSpPr txBox="1">
            <a:spLocks noChangeArrowheads="1"/>
          </p:cNvSpPr>
          <p:nvPr/>
        </p:nvSpPr>
        <p:spPr bwMode="white">
          <a:xfrm>
            <a:off x="5796136" y="1988840"/>
            <a:ext cx="10801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94%</a:t>
            </a:r>
            <a:endParaRPr lang="en-US" b="1" dirty="0">
              <a:effectLst>
                <a:glow rad="139700">
                  <a:srgbClr val="EAEAEA"/>
                </a:glow>
              </a:effectLst>
            </a:endParaRPr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white">
          <a:xfrm>
            <a:off x="1403648" y="1988840"/>
            <a:ext cx="21240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18%</a:t>
            </a:r>
            <a:endParaRPr lang="en-US" b="1" dirty="0">
              <a:effectLst>
                <a:glow rad="139700">
                  <a:srgbClr val="EAEAEA"/>
                </a:glow>
              </a:effectLst>
            </a:endParaRP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white">
          <a:xfrm>
            <a:off x="0" y="3429000"/>
            <a:ext cx="21240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10%</a:t>
            </a:r>
            <a:endParaRPr lang="en-US" b="1" dirty="0">
              <a:effectLst>
                <a:glow rad="139700">
                  <a:srgbClr val="EAEAEA"/>
                </a:glow>
              </a:effectLst>
            </a:endParaRPr>
          </a:p>
        </p:txBody>
      </p:sp>
      <p:sp>
        <p:nvSpPr>
          <p:cNvPr id="70" name="Text Box 30"/>
          <p:cNvSpPr txBox="1">
            <a:spLocks noChangeArrowheads="1"/>
          </p:cNvSpPr>
          <p:nvPr/>
        </p:nvSpPr>
        <p:spPr bwMode="white">
          <a:xfrm>
            <a:off x="1907704" y="4797152"/>
            <a:ext cx="1296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13%</a:t>
            </a:r>
            <a:endParaRPr lang="en-US" b="1" dirty="0">
              <a:effectLst>
                <a:glow rad="139700">
                  <a:srgbClr val="EAEAEA"/>
                </a:glow>
              </a:effectLst>
            </a:endParaRPr>
          </a:p>
        </p:txBody>
      </p:sp>
      <p:sp>
        <p:nvSpPr>
          <p:cNvPr id="71" name="Text Box 30"/>
          <p:cNvSpPr txBox="1">
            <a:spLocks noChangeArrowheads="1"/>
          </p:cNvSpPr>
          <p:nvPr/>
        </p:nvSpPr>
        <p:spPr bwMode="white">
          <a:xfrm>
            <a:off x="7596336" y="2420888"/>
            <a:ext cx="8252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100%</a:t>
            </a:r>
            <a:endParaRPr lang="en-US" b="1" dirty="0">
              <a:effectLst>
                <a:glow rad="139700">
                  <a:srgbClr val="EAEAEA"/>
                </a:glow>
              </a:effectLst>
            </a:endParaRPr>
          </a:p>
        </p:txBody>
      </p:sp>
      <p:sp>
        <p:nvSpPr>
          <p:cNvPr id="72" name="Text Box 50"/>
          <p:cNvSpPr txBox="1">
            <a:spLocks noChangeArrowheads="1"/>
          </p:cNvSpPr>
          <p:nvPr/>
        </p:nvSpPr>
        <p:spPr bwMode="white">
          <a:xfrm>
            <a:off x="7236296" y="3068960"/>
            <a:ext cx="165618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effectLst>
                  <a:glow rad="139700">
                    <a:srgbClr val="EAEAEA"/>
                  </a:glow>
                </a:effectLst>
              </a:rPr>
              <a:t>Уроки - события</a:t>
            </a:r>
            <a:endParaRPr lang="en-US" sz="1600" b="1" dirty="0">
              <a:effectLst>
                <a:glow rad="139700">
                  <a:srgbClr val="EAEAEA"/>
                </a:glow>
              </a:effectLst>
            </a:endParaRPr>
          </a:p>
        </p:txBody>
      </p:sp>
      <p:sp>
        <p:nvSpPr>
          <p:cNvPr id="74" name="Text Box 30"/>
          <p:cNvSpPr txBox="1">
            <a:spLocks noChangeArrowheads="1"/>
          </p:cNvSpPr>
          <p:nvPr/>
        </p:nvSpPr>
        <p:spPr bwMode="white">
          <a:xfrm>
            <a:off x="5868144" y="4653136"/>
            <a:ext cx="10246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100%</a:t>
            </a:r>
            <a:endParaRPr lang="en-US" b="1" dirty="0">
              <a:effectLst>
                <a:glow rad="139700">
                  <a:srgbClr val="EAEAEA"/>
                </a:glow>
              </a:effectLst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1520" y="260648"/>
            <a:ext cx="8424936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КАДРОВЫЕ РЕСУРСЫ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Arc 17"/>
          <p:cNvSpPr>
            <a:spLocks/>
          </p:cNvSpPr>
          <p:nvPr/>
        </p:nvSpPr>
        <p:spPr bwMode="gray">
          <a:xfrm>
            <a:off x="0" y="5373216"/>
            <a:ext cx="1259632" cy="151216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2" name="Group 45"/>
          <p:cNvGrpSpPr>
            <a:grpSpLocks/>
          </p:cNvGrpSpPr>
          <p:nvPr/>
        </p:nvGrpSpPr>
        <p:grpSpPr bwMode="auto">
          <a:xfrm>
            <a:off x="0" y="5157192"/>
            <a:ext cx="1331640" cy="1700808"/>
            <a:chOff x="482" y="1851"/>
            <a:chExt cx="860" cy="796"/>
          </a:xfrm>
        </p:grpSpPr>
        <p:sp>
          <p:nvSpPr>
            <p:cNvPr id="78" name="Freeform 46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47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48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43"/>
                <a:gd name="T17" fmla="*/ 307 w 307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49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82" name="Freeform 50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4102 w 224"/>
                <a:gd name="T1" fmla="*/ 3980 h 569"/>
                <a:gd name="T2" fmla="*/ 2931 w 224"/>
                <a:gd name="T3" fmla="*/ 1968 h 569"/>
                <a:gd name="T4" fmla="*/ 4783 w 224"/>
                <a:gd name="T5" fmla="*/ 1 h 569"/>
                <a:gd name="T6" fmla="*/ 6799 w 224"/>
                <a:gd name="T7" fmla="*/ 2049 h 569"/>
                <a:gd name="T8" fmla="*/ 5378 w 224"/>
                <a:gd name="T9" fmla="*/ 3980 h 569"/>
                <a:gd name="T10" fmla="*/ 5338 w 224"/>
                <a:gd name="T11" fmla="*/ 4897 h 569"/>
                <a:gd name="T12" fmla="*/ 8316 w 224"/>
                <a:gd name="T13" fmla="*/ 5717 h 569"/>
                <a:gd name="T14" fmla="*/ 8801 w 224"/>
                <a:gd name="T15" fmla="*/ 8052 h 569"/>
                <a:gd name="T16" fmla="*/ 8651 w 224"/>
                <a:gd name="T17" fmla="*/ 12674 h 569"/>
                <a:gd name="T18" fmla="*/ 8316 w 224"/>
                <a:gd name="T19" fmla="*/ 14412 h 569"/>
                <a:gd name="T20" fmla="*/ 7828 w 224"/>
                <a:gd name="T21" fmla="*/ 12186 h 569"/>
                <a:gd name="T22" fmla="*/ 7452 w 224"/>
                <a:gd name="T23" fmla="*/ 7988 h 569"/>
                <a:gd name="T24" fmla="*/ 6771 w 224"/>
                <a:gd name="T25" fmla="*/ 12674 h 569"/>
                <a:gd name="T26" fmla="*/ 5717 w 224"/>
                <a:gd name="T27" fmla="*/ 22504 h 569"/>
                <a:gd name="T28" fmla="*/ 3077 w 224"/>
                <a:gd name="T29" fmla="*/ 22341 h 569"/>
                <a:gd name="T30" fmla="*/ 1975 w 224"/>
                <a:gd name="T31" fmla="*/ 12858 h 569"/>
                <a:gd name="T32" fmla="*/ 1321 w 224"/>
                <a:gd name="T33" fmla="*/ 8232 h 569"/>
                <a:gd name="T34" fmla="*/ 973 w 224"/>
                <a:gd name="T35" fmla="*/ 12260 h 569"/>
                <a:gd name="T36" fmla="*/ 478 w 224"/>
                <a:gd name="T37" fmla="*/ 14412 h 569"/>
                <a:gd name="T38" fmla="*/ 1 w 224"/>
                <a:gd name="T39" fmla="*/ 12064 h 569"/>
                <a:gd name="T40" fmla="*/ 293 w 224"/>
                <a:gd name="T41" fmla="*/ 7280 h 569"/>
                <a:gd name="T42" fmla="*/ 927 w 224"/>
                <a:gd name="T43" fmla="*/ 5515 h 569"/>
                <a:gd name="T44" fmla="*/ 4046 w 224"/>
                <a:gd name="T45" fmla="*/ 4897 h 569"/>
                <a:gd name="T46" fmla="*/ 4102 w 224"/>
                <a:gd name="T47" fmla="*/ 3980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83" name="Freeform 51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3635896" y="5877272"/>
            <a:ext cx="51411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100% обеспеченность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4" name="Рисунок 83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Прямоугольник 84"/>
          <p:cNvSpPr/>
          <p:nvPr/>
        </p:nvSpPr>
        <p:spPr>
          <a:xfrm>
            <a:off x="4860032" y="5301208"/>
            <a:ext cx="2731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Участники эксперимента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 Box 30"/>
          <p:cNvSpPr txBox="1">
            <a:spLocks noChangeArrowheads="1"/>
          </p:cNvSpPr>
          <p:nvPr/>
        </p:nvSpPr>
        <p:spPr bwMode="white">
          <a:xfrm>
            <a:off x="7415808" y="4725144"/>
            <a:ext cx="172819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effectLst>
                  <a:glow rad="139700">
                    <a:srgbClr val="EAEAEA"/>
                  </a:glow>
                </a:effectLst>
              </a:rPr>
              <a:t>Тематическое ПК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7" name="Text Box 50"/>
          <p:cNvSpPr txBox="1">
            <a:spLocks noChangeArrowheads="1"/>
          </p:cNvSpPr>
          <p:nvPr/>
        </p:nvSpPr>
        <p:spPr bwMode="white">
          <a:xfrm>
            <a:off x="5436096" y="1484784"/>
            <a:ext cx="22145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effectLst>
                  <a:glow rad="139700">
                    <a:srgbClr val="EAEAEA"/>
                  </a:glow>
                </a:effectLst>
              </a:rPr>
              <a:t>Публикации</a:t>
            </a:r>
            <a:endParaRPr lang="en-US" b="1" dirty="0">
              <a:effectLst>
                <a:glow rad="139700">
                  <a:srgbClr val="EAEAEA"/>
                </a:glo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/>
      <p:bldP spid="115716" grpId="0" animBg="1"/>
      <p:bldP spid="56326" grpId="0"/>
      <p:bldP spid="115764" grpId="0"/>
      <p:bldP spid="74772" grpId="0"/>
      <p:bldP spid="62" grpId="0"/>
      <p:bldP spid="68" grpId="0"/>
      <p:bldP spid="56334" grpId="0"/>
      <p:bldP spid="56332" grpId="0"/>
      <p:bldP spid="66" grpId="0"/>
      <p:bldP spid="69" grpId="0"/>
      <p:bldP spid="70" grpId="0"/>
      <p:bldP spid="71" grpId="0"/>
      <p:bldP spid="72" grpId="0"/>
      <p:bldP spid="74" grpId="0"/>
      <p:bldP spid="85" grpId="0"/>
      <p:bldP spid="86" grpId="0"/>
      <p:bldP spid="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772816"/>
            <a:ext cx="7632848" cy="4525963"/>
          </a:xfrm>
        </p:spPr>
        <p:txBody>
          <a:bodyPr>
            <a:normAutofit fontScale="92500"/>
          </a:bodyPr>
          <a:lstStyle/>
          <a:p>
            <a:pPr lvl="5">
              <a:buNone/>
            </a:pPr>
            <a:r>
              <a:rPr lang="ru-RU" dirty="0" smtClean="0"/>
              <a:t>	</a:t>
            </a:r>
            <a:r>
              <a:rPr lang="ru-RU" sz="2800" b="1" dirty="0" smtClean="0">
                <a:solidFill>
                  <a:srgbClr val="261CF2"/>
                </a:solidFill>
              </a:rPr>
              <a:t>14 членов жюри конкурсов</a:t>
            </a:r>
          </a:p>
          <a:p>
            <a:pPr lvl="5">
              <a:buNone/>
            </a:pPr>
            <a:r>
              <a:rPr lang="ru-RU" sz="2800" b="1" dirty="0" smtClean="0">
                <a:solidFill>
                  <a:srgbClr val="261CF2"/>
                </a:solidFill>
              </a:rPr>
              <a:t>3 адаптированные программы</a:t>
            </a:r>
          </a:p>
          <a:p>
            <a:pPr lvl="4">
              <a:buNone/>
            </a:pPr>
            <a:r>
              <a:rPr lang="ru-RU" sz="2800" b="1" dirty="0" smtClean="0">
                <a:solidFill>
                  <a:srgbClr val="261CF2"/>
                </a:solidFill>
              </a:rPr>
              <a:t>43 интернет – публикации</a:t>
            </a:r>
          </a:p>
          <a:p>
            <a:pPr lvl="3">
              <a:buNone/>
            </a:pPr>
            <a:r>
              <a:rPr lang="ru-RU" sz="2800" b="1" dirty="0" smtClean="0">
                <a:solidFill>
                  <a:srgbClr val="261CF2"/>
                </a:solidFill>
              </a:rPr>
              <a:t>41 публикация в сборниках</a:t>
            </a:r>
          </a:p>
          <a:p>
            <a:pPr lvl="2">
              <a:buNone/>
            </a:pPr>
            <a:r>
              <a:rPr lang="ru-RU" sz="2800" b="1" dirty="0" smtClean="0">
                <a:solidFill>
                  <a:srgbClr val="261CF2"/>
                </a:solidFill>
              </a:rPr>
              <a:t>14 участников профессиональных конкурсов</a:t>
            </a:r>
          </a:p>
          <a:p>
            <a:pPr lvl="1">
              <a:buNone/>
            </a:pPr>
            <a:r>
              <a:rPr lang="ru-RU" b="1" dirty="0" smtClean="0">
                <a:solidFill>
                  <a:srgbClr val="261CF2"/>
                </a:solidFill>
              </a:rPr>
              <a:t>  11 победителей профессиональных конкурсов</a:t>
            </a:r>
          </a:p>
          <a:p>
            <a:pPr lvl="1">
              <a:buNone/>
            </a:pPr>
            <a:r>
              <a:rPr lang="ru-RU" b="1" dirty="0" smtClean="0">
                <a:solidFill>
                  <a:srgbClr val="261CF2"/>
                </a:solidFill>
              </a:rPr>
              <a:t>15 выступлений на конференциях, семинарах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261CF2"/>
                </a:solidFill>
              </a:rPr>
              <a:t>6 мероприятий городского уровня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261CF2"/>
                </a:solidFill>
              </a:rPr>
              <a:t>169 слушателей </a:t>
            </a:r>
            <a:r>
              <a:rPr lang="ru-RU" sz="2800" b="1" dirty="0" err="1" smtClean="0">
                <a:solidFill>
                  <a:srgbClr val="261CF2"/>
                </a:solidFill>
              </a:rPr>
              <a:t>вебинаров</a:t>
            </a:r>
            <a:endParaRPr lang="ru-RU" sz="2800" b="1" dirty="0">
              <a:solidFill>
                <a:srgbClr val="261CF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32656"/>
            <a:ext cx="8496944" cy="810898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МЕТОДИЧЕСКАЯ АКТИВНОСТЬ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332656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395536" y="1628800"/>
            <a:ext cx="2376264" cy="446449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691680" y="3140968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331640" y="3789040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3568" y="5085184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71600" y="4437112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55776" y="1484784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1520" y="5805264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979712" y="2564904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267744" y="1988840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60648"/>
            <a:ext cx="8496944" cy="810898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РЕЗУЛЬТАТИВНОСТЬ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467544" y="1484784"/>
            <a:ext cx="972616" cy="435600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051448" y="2108974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36034" y="3482764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9707" y="5728084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1636" y="4437112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27548" y="1412776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619672" y="1392537"/>
            <a:ext cx="7358114" cy="43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700" b="1" dirty="0" smtClean="0">
                <a:solidFill>
                  <a:srgbClr val="0070C0"/>
                </a:solidFill>
              </a:rPr>
              <a:t>Ассоциация </a:t>
            </a:r>
            <a:r>
              <a:rPr lang="ru-RU" sz="2700" b="1" dirty="0" err="1" smtClean="0">
                <a:solidFill>
                  <a:srgbClr val="FF0000"/>
                </a:solidFill>
              </a:rPr>
              <a:t>культуротворческих</a:t>
            </a:r>
            <a:r>
              <a:rPr lang="ru-RU" sz="2700" b="1" dirty="0" smtClean="0">
                <a:solidFill>
                  <a:srgbClr val="FF0000"/>
                </a:solidFill>
              </a:rPr>
              <a:t> школ </a:t>
            </a:r>
            <a:r>
              <a:rPr lang="ru-RU" sz="2700" b="1" dirty="0" smtClean="0">
                <a:solidFill>
                  <a:srgbClr val="0070C0"/>
                </a:solidFill>
              </a:rPr>
              <a:t>России</a:t>
            </a:r>
            <a:endParaRPr lang="ru-RU" sz="27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5424" y="5813031"/>
            <a:ext cx="7358114" cy="43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700" b="1" dirty="0" smtClean="0">
                <a:solidFill>
                  <a:srgbClr val="0070C0"/>
                </a:solidFill>
              </a:rPr>
              <a:t>Член Проекта </a:t>
            </a:r>
            <a:r>
              <a:rPr lang="ru-RU" sz="2700" b="1" dirty="0" smtClean="0">
                <a:solidFill>
                  <a:srgbClr val="FF0000"/>
                </a:solidFill>
              </a:rPr>
              <a:t>Ассоциированных школ ЮНЕСКО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26368" y="1959316"/>
            <a:ext cx="8244408" cy="1430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600" b="1" dirty="0" smtClean="0">
                <a:solidFill>
                  <a:srgbClr val="FF0000"/>
                </a:solidFill>
              </a:rPr>
              <a:t>      Дипломант</a:t>
            </a:r>
            <a:r>
              <a:rPr lang="ru-RU" sz="2600" b="1" dirty="0" smtClean="0">
                <a:solidFill>
                  <a:srgbClr val="0070C0"/>
                </a:solidFill>
              </a:rPr>
              <a:t> Международного конкурса   </a:t>
            </a:r>
          </a:p>
          <a:p>
            <a:pPr>
              <a:lnSpc>
                <a:spcPts val="2600"/>
              </a:lnSpc>
            </a:pPr>
            <a:r>
              <a:rPr lang="ru-RU" sz="2600" b="1" dirty="0" smtClean="0">
                <a:solidFill>
                  <a:srgbClr val="0070C0"/>
                </a:solidFill>
              </a:rPr>
              <a:t>     «Красивая школа» в номинации    </a:t>
            </a:r>
          </a:p>
          <a:p>
            <a:pPr>
              <a:lnSpc>
                <a:spcPts val="2600"/>
              </a:lnSpc>
            </a:pPr>
            <a:r>
              <a:rPr lang="ru-RU" sz="2600" b="1" dirty="0" smtClean="0">
                <a:solidFill>
                  <a:srgbClr val="0070C0"/>
                </a:solidFill>
              </a:rPr>
              <a:t>   «Инновационный потенциал содержания, </a:t>
            </a:r>
          </a:p>
          <a:p>
            <a:pPr>
              <a:lnSpc>
                <a:spcPts val="2600"/>
              </a:lnSpc>
            </a:pPr>
            <a:r>
              <a:rPr lang="ru-RU" sz="2600" b="1" dirty="0" smtClean="0">
                <a:solidFill>
                  <a:srgbClr val="0070C0"/>
                </a:solidFill>
              </a:rPr>
              <a:t>  методов и форм образования» – под эгидой ЮНЕСКО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84898" y="3389964"/>
            <a:ext cx="799288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600" b="1" dirty="0" smtClean="0">
                <a:solidFill>
                  <a:srgbClr val="0070C0"/>
                </a:solidFill>
              </a:rPr>
              <a:t> </a:t>
            </a:r>
            <a:r>
              <a:rPr lang="ru-RU" sz="2600" b="1" dirty="0">
                <a:solidFill>
                  <a:srgbClr val="0070C0"/>
                </a:solidFill>
              </a:rPr>
              <a:t> </a:t>
            </a:r>
            <a:r>
              <a:rPr lang="ru-RU" sz="2600" b="1" dirty="0" smtClean="0">
                <a:solidFill>
                  <a:srgbClr val="0070C0"/>
                </a:solidFill>
              </a:rPr>
              <a:t>Победитель городского конкурса в рамках форума   </a:t>
            </a:r>
          </a:p>
          <a:p>
            <a:pPr>
              <a:lnSpc>
                <a:spcPts val="2600"/>
              </a:lnSpc>
            </a:pPr>
            <a:r>
              <a:rPr lang="ru-RU" sz="2600" b="1" dirty="0" smtClean="0">
                <a:solidFill>
                  <a:srgbClr val="0070C0"/>
                </a:solidFill>
              </a:rPr>
              <a:t> «Образование Братска - 2013» </a:t>
            </a:r>
          </a:p>
          <a:p>
            <a:pPr>
              <a:lnSpc>
                <a:spcPts val="2600"/>
              </a:lnSpc>
            </a:pPr>
            <a:r>
              <a:rPr lang="ru-RU" sz="2600" b="1" dirty="0" smtClean="0">
                <a:solidFill>
                  <a:srgbClr val="FF0000"/>
                </a:solidFill>
              </a:rPr>
              <a:t>«Лучшее образовательное учреждение»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35424" y="4435422"/>
            <a:ext cx="84249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70C0"/>
                </a:solidFill>
              </a:rPr>
              <a:t>  Победитель областного конкурса в рамках форума «Образование </a:t>
            </a:r>
            <a:r>
              <a:rPr lang="ru-RU" sz="2600" b="1" dirty="0" err="1" smtClean="0">
                <a:solidFill>
                  <a:srgbClr val="0070C0"/>
                </a:solidFill>
              </a:rPr>
              <a:t>Приангарья</a:t>
            </a:r>
            <a:r>
              <a:rPr lang="ru-RU" sz="2600" b="1" dirty="0" smtClean="0">
                <a:solidFill>
                  <a:srgbClr val="0070C0"/>
                </a:solidFill>
              </a:rPr>
              <a:t> – 2015» 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«Лучшее городское общеобразовательное учреждение»</a:t>
            </a:r>
            <a:endParaRPr lang="ru-RU" sz="2600" b="1" dirty="0" smtClean="0">
              <a:solidFill>
                <a:srgbClr val="0070C0"/>
              </a:solidFill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517632" cy="3024336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ru-RU" sz="2400" dirty="0" smtClean="0"/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	</a:t>
            </a:r>
            <a:r>
              <a:rPr lang="ru-RU" sz="2400" b="1" dirty="0" smtClean="0">
                <a:solidFill>
                  <a:srgbClr val="034ABD"/>
                </a:solidFill>
              </a:rPr>
              <a:t>ГИПОТЕЗА: 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Качественный переход к модели КТШ произойдет если:</a:t>
            </a:r>
          </a:p>
          <a:p>
            <a:pPr lvl="3">
              <a:spcBef>
                <a:spcPts val="0"/>
              </a:spcBef>
            </a:pPr>
            <a:r>
              <a:rPr lang="ru-RU" dirty="0" smtClean="0"/>
              <a:t>Будет сформирован образ учителя </a:t>
            </a:r>
            <a:r>
              <a:rPr lang="ru-RU" dirty="0" err="1" smtClean="0"/>
              <a:t>культуротворческой</a:t>
            </a:r>
            <a:r>
              <a:rPr lang="ru-RU" dirty="0" smtClean="0"/>
              <a:t> школы</a:t>
            </a:r>
          </a:p>
          <a:p>
            <a:pPr lvl="3">
              <a:spcBef>
                <a:spcPts val="0"/>
              </a:spcBef>
            </a:pPr>
            <a:r>
              <a:rPr lang="ru-RU" dirty="0" smtClean="0"/>
              <a:t>Будет сформирован образ ученика </a:t>
            </a:r>
            <a:r>
              <a:rPr lang="ru-RU" dirty="0" err="1" smtClean="0"/>
              <a:t>культуротворческой</a:t>
            </a:r>
            <a:r>
              <a:rPr lang="ru-RU" dirty="0" smtClean="0"/>
              <a:t> школы</a:t>
            </a:r>
          </a:p>
          <a:p>
            <a:pPr lvl="3">
              <a:spcBef>
                <a:spcPts val="0"/>
              </a:spcBef>
            </a:pPr>
            <a:r>
              <a:rPr lang="ru-RU" dirty="0" smtClean="0"/>
              <a:t>Будет создано интегративное образовательное пространство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47667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Гипотеза эксперимента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8496944" cy="810898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ПОНЯТИЙНЫЙ АППАРАТ ОЭР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611560" y="4077072"/>
            <a:ext cx="8229600" cy="259228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34A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ЗАДАЧИ:</a:t>
            </a:r>
            <a:endParaRPr kumimoji="0" lang="ru-RU" sz="3400" b="1" i="0" u="none" strike="noStrike" kern="1200" cap="none" spc="0" normalizeH="0" baseline="0" noProof="0" dirty="0" smtClean="0">
              <a:ln>
                <a:noFill/>
              </a:ln>
              <a:solidFill>
                <a:srgbClr val="034AB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Раскрыть потенциал концепции </a:t>
            </a:r>
            <a:r>
              <a:rPr kumimoji="0" lang="ru-RU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культуротворческой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школы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Разработать  содержание подготовки учителя </a:t>
            </a:r>
            <a:r>
              <a:rPr kumimoji="0" lang="ru-RU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культуротворческого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типа.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Сформировать уклад школы.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Разработать содержательную</a:t>
            </a:r>
            <a:r>
              <a:rPr kumimoji="0" lang="ru-RU" sz="29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модель образовательного пространства.</a:t>
            </a: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Спроектировать </a:t>
            </a:r>
            <a:r>
              <a:rPr kumimoji="0" lang="ru-RU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критериально-уровневой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комплекс выявления эффективности </a:t>
            </a:r>
            <a:r>
              <a:rPr kumimoji="0" lang="ru-RU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культуротворческого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интегративного образования.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60648"/>
            <a:ext cx="8496944" cy="953774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АССОЦИИРОВАННАЯ  ШКОЛА </a:t>
            </a:r>
            <a:b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ЮНЕСКО</a:t>
            </a:r>
          </a:p>
        </p:txBody>
      </p:sp>
      <p:pic>
        <p:nvPicPr>
          <p:cNvPr id="14338" name="Picture 2" descr="http://sosh12.edubratsk.ru/files/4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64" y="1571612"/>
            <a:ext cx="2143140" cy="1393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0" name="Picture 4" descr="\\KABINET_1\Users\Public\ЮНЕСКО\DSC_01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3071810"/>
            <a:ext cx="2143140" cy="1582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39" name="Picture 3" descr="\\KABINET_1\Users\Public\ЮНЕСКО\20140423_1548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4857760"/>
            <a:ext cx="2143140" cy="1496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5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357158" y="1928802"/>
            <a:ext cx="6000792" cy="3980117"/>
            <a:chOff x="357158" y="1976509"/>
            <a:chExt cx="6000792" cy="3980117"/>
          </a:xfrm>
        </p:grpSpPr>
        <p:pic>
          <p:nvPicPr>
            <p:cNvPr id="23554" name="Picture 2" descr="http://sosh12.edubratsk.ru/files/111.jpg"/>
            <p:cNvPicPr>
              <a:picLocks noChangeAspect="1" noChangeArrowheads="1"/>
            </p:cNvPicPr>
            <p:nvPr/>
          </p:nvPicPr>
          <p:blipFill>
            <a:blip r:embed="rId6" cstate="email"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357158" y="1976509"/>
              <a:ext cx="6000792" cy="3980117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8" name="Picture 2" descr="http://sosh12.edubratsk.ru/files/111.jpg"/>
            <p:cNvPicPr>
              <a:picLocks noChangeAspect="1" noChangeArrowheads="1"/>
            </p:cNvPicPr>
            <p:nvPr/>
          </p:nvPicPr>
          <p:blipFill>
            <a:blip r:embed="rId7" cstate="email"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370806" y="1987022"/>
              <a:ext cx="1785950" cy="11562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\\KABINET_1\Users\Public\ЮНЕСКО\день матери родител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268760"/>
            <a:ext cx="4523346" cy="2477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496944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ОБЩЕСТВЕННАЯ ЭКСПЕРТИЗА</a:t>
            </a:r>
          </a:p>
        </p:txBody>
      </p:sp>
      <p:pic>
        <p:nvPicPr>
          <p:cNvPr id="79875" name="Picture 3" descr="\\KABINET_1\Users\Public\ЮНЕСКО\совет учрежден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3140968"/>
            <a:ext cx="4027586" cy="1920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484784"/>
            <a:ext cx="8864432" cy="4536504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82464">
            <a:off x="4009962" y="1674065"/>
            <a:ext cx="5862781" cy="237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628531">
            <a:off x="3758476" y="3905391"/>
            <a:ext cx="4757093" cy="336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511" y="1196752"/>
            <a:ext cx="4032449" cy="569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 представления опыта</a:t>
            </a:r>
            <a:endParaRPr lang="ru-RU" dirty="0"/>
          </a:p>
        </p:txBody>
      </p:sp>
      <p:pic>
        <p:nvPicPr>
          <p:cNvPr id="58377" name="Picture 9" descr="C:\Users\дом\Desktop\для перзентации\карта4.png"/>
          <p:cNvPicPr>
            <a:picLocks noChangeAspect="1" noChangeArrowheads="1"/>
          </p:cNvPicPr>
          <p:nvPr/>
        </p:nvPicPr>
        <p:blipFill>
          <a:blip r:embed="rId2" cstate="email"/>
          <a:srcRect b="15944"/>
          <a:stretch>
            <a:fillRect/>
          </a:stretch>
        </p:blipFill>
        <p:spPr bwMode="auto">
          <a:xfrm>
            <a:off x="0" y="404664"/>
            <a:ext cx="9829124" cy="7416824"/>
          </a:xfrm>
          <a:prstGeom prst="rect">
            <a:avLst/>
          </a:prstGeom>
          <a:noFill/>
        </p:spPr>
      </p:pic>
      <p:grpSp>
        <p:nvGrpSpPr>
          <p:cNvPr id="41" name="Группа 40"/>
          <p:cNvGrpSpPr/>
          <p:nvPr/>
        </p:nvGrpSpPr>
        <p:grpSpPr>
          <a:xfrm>
            <a:off x="1259632" y="2492896"/>
            <a:ext cx="2176880" cy="462826"/>
            <a:chOff x="1259632" y="2492896"/>
            <a:chExt cx="2176880" cy="462826"/>
          </a:xfrm>
        </p:grpSpPr>
        <p:sp>
          <p:nvSpPr>
            <p:cNvPr id="16" name="Овал 15"/>
            <p:cNvSpPr/>
            <p:nvPr/>
          </p:nvSpPr>
          <p:spPr>
            <a:xfrm>
              <a:off x="1259632" y="2492896"/>
              <a:ext cx="216024" cy="216024"/>
            </a:xfrm>
            <a:prstGeom prst="ellips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03648" y="2555612"/>
              <a:ext cx="20328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261C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Санкт-Петербург</a:t>
              </a:r>
              <a:endParaRPr lang="ru-RU" sz="2000" b="1" dirty="0">
                <a:solidFill>
                  <a:srgbClr val="261C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259632" y="2924944"/>
            <a:ext cx="1296144" cy="400110"/>
            <a:chOff x="1259632" y="2924944"/>
            <a:chExt cx="1296144" cy="400110"/>
          </a:xfrm>
        </p:grpSpPr>
        <p:sp>
          <p:nvSpPr>
            <p:cNvPr id="17" name="Овал 16"/>
            <p:cNvSpPr/>
            <p:nvPr/>
          </p:nvSpPr>
          <p:spPr>
            <a:xfrm>
              <a:off x="1259632" y="2996952"/>
              <a:ext cx="216024" cy="216024"/>
            </a:xfrm>
            <a:prstGeom prst="ellips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21519" y="2924944"/>
              <a:ext cx="10342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261C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Москва</a:t>
              </a:r>
              <a:endParaRPr lang="ru-RU" sz="2000" b="1" dirty="0">
                <a:solidFill>
                  <a:srgbClr val="261C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331640" y="3356992"/>
            <a:ext cx="1244704" cy="400110"/>
            <a:chOff x="1331640" y="3356992"/>
            <a:chExt cx="1244704" cy="400110"/>
          </a:xfrm>
        </p:grpSpPr>
        <p:sp>
          <p:nvSpPr>
            <p:cNvPr id="15" name="Овал 14"/>
            <p:cNvSpPr/>
            <p:nvPr/>
          </p:nvSpPr>
          <p:spPr>
            <a:xfrm>
              <a:off x="1331640" y="3501008"/>
              <a:ext cx="216024" cy="216024"/>
            </a:xfrm>
            <a:prstGeom prst="ellips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19672" y="3356992"/>
              <a:ext cx="9566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261C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Казань</a:t>
              </a:r>
              <a:endParaRPr lang="ru-RU" sz="2000" b="1" dirty="0">
                <a:solidFill>
                  <a:srgbClr val="261C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403648" y="3717032"/>
            <a:ext cx="1381473" cy="400110"/>
            <a:chOff x="1403648" y="3717032"/>
            <a:chExt cx="1381473" cy="400110"/>
          </a:xfrm>
        </p:grpSpPr>
        <p:sp>
          <p:nvSpPr>
            <p:cNvPr id="14" name="Овал 13"/>
            <p:cNvSpPr/>
            <p:nvPr/>
          </p:nvSpPr>
          <p:spPr>
            <a:xfrm>
              <a:off x="1403648" y="3861048"/>
              <a:ext cx="216024" cy="216024"/>
            </a:xfrm>
            <a:prstGeom prst="ellips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63688" y="3717032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261C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Самара</a:t>
              </a:r>
              <a:endParaRPr lang="ru-RU" sz="2000" b="1" dirty="0">
                <a:solidFill>
                  <a:srgbClr val="261C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23528" y="3964994"/>
            <a:ext cx="1319144" cy="616134"/>
            <a:chOff x="323528" y="3964994"/>
            <a:chExt cx="1319144" cy="616134"/>
          </a:xfrm>
        </p:grpSpPr>
        <p:sp>
          <p:nvSpPr>
            <p:cNvPr id="18" name="Овал 17"/>
            <p:cNvSpPr/>
            <p:nvPr/>
          </p:nvSpPr>
          <p:spPr>
            <a:xfrm>
              <a:off x="827584" y="4365104"/>
              <a:ext cx="216024" cy="216024"/>
            </a:xfrm>
            <a:prstGeom prst="ellips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3528" y="3964994"/>
              <a:ext cx="13191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261C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Астрахань</a:t>
              </a:r>
              <a:endParaRPr lang="ru-RU" sz="2000" b="1" dirty="0">
                <a:solidFill>
                  <a:srgbClr val="261C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308304" y="4653136"/>
            <a:ext cx="1006750" cy="648072"/>
            <a:chOff x="7308304" y="4653136"/>
            <a:chExt cx="1006750" cy="648072"/>
          </a:xfrm>
        </p:grpSpPr>
        <p:sp>
          <p:nvSpPr>
            <p:cNvPr id="13" name="Овал 12"/>
            <p:cNvSpPr/>
            <p:nvPr/>
          </p:nvSpPr>
          <p:spPr>
            <a:xfrm>
              <a:off x="7668344" y="5085184"/>
              <a:ext cx="216024" cy="216024"/>
            </a:xfrm>
            <a:prstGeom prst="ellips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08304" y="4653136"/>
              <a:ext cx="10067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261C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Харбин</a:t>
              </a:r>
              <a:endParaRPr lang="ru-RU" sz="2000" b="1" dirty="0">
                <a:solidFill>
                  <a:srgbClr val="261C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876256" y="2420888"/>
            <a:ext cx="912301" cy="720080"/>
            <a:chOff x="6876256" y="2420888"/>
            <a:chExt cx="912301" cy="720080"/>
          </a:xfrm>
        </p:grpSpPr>
        <p:sp>
          <p:nvSpPr>
            <p:cNvPr id="10" name="Овал 9"/>
            <p:cNvSpPr/>
            <p:nvPr/>
          </p:nvSpPr>
          <p:spPr>
            <a:xfrm>
              <a:off x="7236296" y="2924944"/>
              <a:ext cx="216024" cy="216024"/>
            </a:xfrm>
            <a:prstGeom prst="ellips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76256" y="2420888"/>
              <a:ext cx="9123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261C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Якутск</a:t>
              </a:r>
              <a:endParaRPr lang="ru-RU" sz="2000" b="1" dirty="0">
                <a:solidFill>
                  <a:srgbClr val="261C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652120" y="4365104"/>
            <a:ext cx="1285419" cy="400110"/>
            <a:chOff x="5652120" y="4365104"/>
            <a:chExt cx="1285419" cy="400110"/>
          </a:xfrm>
        </p:grpSpPr>
        <p:sp>
          <p:nvSpPr>
            <p:cNvPr id="11" name="Овал 10"/>
            <p:cNvSpPr/>
            <p:nvPr/>
          </p:nvSpPr>
          <p:spPr>
            <a:xfrm>
              <a:off x="5652120" y="4509120"/>
              <a:ext cx="216024" cy="216024"/>
            </a:xfrm>
            <a:prstGeom prst="ellips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68144" y="4365104"/>
              <a:ext cx="10693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261C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Иркутск</a:t>
              </a:r>
              <a:endParaRPr lang="ru-RU" sz="2000" b="1" dirty="0">
                <a:solidFill>
                  <a:srgbClr val="261C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429124" y="3399383"/>
            <a:ext cx="3176319" cy="958311"/>
            <a:chOff x="4429124" y="3399383"/>
            <a:chExt cx="3176319" cy="958311"/>
          </a:xfrm>
        </p:grpSpPr>
        <p:sp>
          <p:nvSpPr>
            <p:cNvPr id="12" name="Овал 11"/>
            <p:cNvSpPr/>
            <p:nvPr/>
          </p:nvSpPr>
          <p:spPr>
            <a:xfrm>
              <a:off x="5436096" y="3933056"/>
              <a:ext cx="252000" cy="252000"/>
            </a:xfrm>
            <a:prstGeom prst="ellips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52120" y="3772919"/>
              <a:ext cx="13650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rgbClr val="261C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Братск</a:t>
              </a:r>
              <a:endParaRPr lang="ru-RU" sz="3200" b="1" dirty="0">
                <a:solidFill>
                  <a:srgbClr val="261C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29124" y="3399383"/>
              <a:ext cx="31763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МБОУ «СОШ №12»</a:t>
              </a:r>
              <a:endPara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Заголовок 9"/>
          <p:cNvSpPr txBox="1">
            <a:spLocks/>
          </p:cNvSpPr>
          <p:nvPr/>
        </p:nvSpPr>
        <p:spPr>
          <a:xfrm>
            <a:off x="467544" y="332656"/>
            <a:ext cx="8229600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ГЕОГРАФИЯ ПРЕДСТАВЛЕНИЯ </a:t>
            </a:r>
          </a:p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ОПЫТА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21033877">
            <a:off x="132106" y="4855863"/>
            <a:ext cx="48974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Образование </a:t>
            </a:r>
          </a:p>
          <a:p>
            <a:pPr algn="ctr"/>
            <a:r>
              <a:rPr lang="ru-RU" sz="5400" b="1" spc="50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без </a:t>
            </a:r>
            <a:r>
              <a:rPr lang="ru-RU" sz="5400" b="1" cap="none" spc="50" dirty="0" smtClean="0">
                <a:ln w="28575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границ!</a:t>
            </a:r>
            <a:endParaRPr lang="ru-RU" sz="5400" b="1" cap="none" spc="50" dirty="0">
              <a:ln w="28575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203848" y="3933056"/>
            <a:ext cx="1649811" cy="648072"/>
            <a:chOff x="3203848" y="3933056"/>
            <a:chExt cx="1649811" cy="648072"/>
          </a:xfrm>
        </p:grpSpPr>
        <p:sp>
          <p:nvSpPr>
            <p:cNvPr id="30" name="Овал 29"/>
            <p:cNvSpPr/>
            <p:nvPr/>
          </p:nvSpPr>
          <p:spPr>
            <a:xfrm>
              <a:off x="3707904" y="4365104"/>
              <a:ext cx="216024" cy="216024"/>
            </a:xfrm>
            <a:prstGeom prst="ellips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03848" y="3933056"/>
              <a:ext cx="16498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261C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Новосибирск</a:t>
              </a:r>
              <a:endParaRPr lang="ru-RU" sz="2000" b="1" dirty="0">
                <a:solidFill>
                  <a:srgbClr val="261C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2" name="Рисунок 41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85728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4066660" y="4287541"/>
            <a:ext cx="1102481" cy="578863"/>
            <a:chOff x="4066660" y="4287541"/>
            <a:chExt cx="1102481" cy="578863"/>
          </a:xfrm>
        </p:grpSpPr>
        <p:sp>
          <p:nvSpPr>
            <p:cNvPr id="5" name="TextBox 4"/>
            <p:cNvSpPr txBox="1"/>
            <p:nvPr/>
          </p:nvSpPr>
          <p:spPr>
            <a:xfrm>
              <a:off x="4066660" y="4466294"/>
              <a:ext cx="1102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rgbClr val="034AB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Барнаул</a:t>
              </a:r>
              <a:endParaRPr lang="ru-RU" sz="2000" b="1" dirty="0">
                <a:solidFill>
                  <a:srgbClr val="034A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Овал 42"/>
            <p:cNvSpPr/>
            <p:nvPr/>
          </p:nvSpPr>
          <p:spPr>
            <a:xfrm>
              <a:off x="4401876" y="4287541"/>
              <a:ext cx="216024" cy="216024"/>
            </a:xfrm>
            <a:prstGeom prst="ellips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556792"/>
            <a:ext cx="75481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9"/>
          <p:cNvSpPr txBox="1">
            <a:spLocks/>
          </p:cNvSpPr>
          <p:nvPr/>
        </p:nvSpPr>
        <p:spPr>
          <a:xfrm>
            <a:off x="467544" y="332656"/>
            <a:ext cx="8229600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ВСТРЕЧА С ВАЛИЦКОЙ АЛИСОЙ ПЕТРОВНОЙ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85728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ВАЖНО!!!\новые\добавка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959386"/>
            <a:ext cx="8424936" cy="289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47343">
            <a:off x="349799" y="3684240"/>
            <a:ext cx="4247428" cy="2833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51700">
            <a:off x="4598781" y="3650729"/>
            <a:ext cx="4201391" cy="2946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9"/>
          <p:cNvSpPr txBox="1">
            <a:spLocks/>
          </p:cNvSpPr>
          <p:nvPr/>
        </p:nvSpPr>
        <p:spPr>
          <a:xfrm>
            <a:off x="395536" y="260648"/>
            <a:ext cx="8462744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ВЗАИМОДЕЙСТВИЕ С ОБЩЕСТВЕННЫМИ ОРГАНИЗАЦИЯМИ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3068960"/>
            <a:ext cx="8640960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Выставки художников  и мастеров прикладного творчества города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284984"/>
            <a:ext cx="856895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Встречи с членами общества инвалидов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728" y="3284984"/>
            <a:ext cx="856895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Гостиные для ветеранов войны и труда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990" y="3284984"/>
            <a:ext cx="850568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Заседания городского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фотоклуба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«Кофр»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728" y="3284984"/>
            <a:ext cx="846217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Тревел-встречи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3356992"/>
            <a:ext cx="864096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Изостудия «Акварелька» – школа искусств №3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7894" y="402373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>
            <a:stCxn id="5" idx="4"/>
          </p:cNvCxnSpPr>
          <p:nvPr/>
        </p:nvCxnSpPr>
        <p:spPr>
          <a:xfrm flipV="1">
            <a:off x="791580" y="1484784"/>
            <a:ext cx="648580" cy="309634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9"/>
          <p:cNvSpPr txBox="1">
            <a:spLocks/>
          </p:cNvSpPr>
          <p:nvPr/>
        </p:nvSpPr>
        <p:spPr>
          <a:xfrm>
            <a:off x="395536" y="260648"/>
            <a:ext cx="8462744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ВЗАИМОДЕЙСТВИЕ С ОБЩЕСТВЕННЫМИ ОРГАНИЗАЦИЯМИ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43608" y="2204864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99592" y="2780928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11560" y="4221088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5576" y="3429000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27548" y="1412776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19672" y="1412776"/>
            <a:ext cx="7358114" cy="76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700" b="1" dirty="0" smtClean="0">
                <a:solidFill>
                  <a:srgbClr val="0070C0"/>
                </a:solidFill>
              </a:rPr>
              <a:t>Творческое объединение художников города «Колорит»</a:t>
            </a:r>
            <a:endParaRPr lang="ru-RU" sz="27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2204864"/>
            <a:ext cx="7358114" cy="43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700" b="1" dirty="0" smtClean="0">
                <a:solidFill>
                  <a:srgbClr val="0070C0"/>
                </a:solidFill>
              </a:rPr>
              <a:t>Городское общество инвалидов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780928"/>
            <a:ext cx="8244408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600" b="1" dirty="0" smtClean="0">
                <a:solidFill>
                  <a:srgbClr val="FF0000"/>
                </a:solidFill>
              </a:rPr>
              <a:t>      Совет ветеранов 23 микрорайона города Братска</a:t>
            </a:r>
            <a:endParaRPr lang="ru-RU" sz="2600" b="1" dirty="0" smtClean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4221088"/>
            <a:ext cx="7992888" cy="763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600" b="1" dirty="0" smtClean="0">
                <a:solidFill>
                  <a:srgbClr val="0070C0"/>
                </a:solidFill>
              </a:rPr>
              <a:t>  </a:t>
            </a:r>
            <a:r>
              <a:rPr lang="ru-RU" sz="2600" b="1" dirty="0" smtClean="0">
                <a:solidFill>
                  <a:srgbClr val="FF0000"/>
                </a:solidFill>
              </a:rPr>
              <a:t>Иркутское региональное отделение Международной Лиги Защиты Культуры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3429000"/>
            <a:ext cx="7416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70C0"/>
                </a:solidFill>
              </a:rPr>
              <a:t>  Общественное объединение «</a:t>
            </a:r>
            <a:r>
              <a:rPr lang="ru-RU" sz="2600" b="1" dirty="0" err="1" smtClean="0">
                <a:solidFill>
                  <a:srgbClr val="0070C0"/>
                </a:solidFill>
              </a:rPr>
              <a:t>Тревел</a:t>
            </a:r>
            <a:r>
              <a:rPr lang="ru-RU" sz="2600" b="1" dirty="0" smtClean="0">
                <a:solidFill>
                  <a:srgbClr val="0070C0"/>
                </a:solidFill>
              </a:rPr>
              <a:t> – встречи»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20272" y="5035355"/>
            <a:ext cx="2016224" cy="182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5035355"/>
            <a:ext cx="2520280" cy="182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5035355"/>
            <a:ext cx="1584176" cy="182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504" y="5035355"/>
            <a:ext cx="2228578" cy="182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672" y="5035355"/>
            <a:ext cx="1512168" cy="182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/>
          <p:cNvPicPr/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2580" y="495843"/>
            <a:ext cx="1748860" cy="11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28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Точки роста педагогического мастерства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42844" y="1071546"/>
          <a:ext cx="7072362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6929454" y="1628800"/>
          <a:ext cx="221454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Рисунок 4"/>
          <p:cNvPicPr/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88640"/>
            <a:ext cx="17859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5B70CA9-CAE7-48E7-ACC1-F528FD6C1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95B70CA9-CAE7-48E7-ACC1-F528FD6C1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584EA6C-7C1A-427F-930C-1D7105E63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C584EA6C-7C1A-427F-930C-1D7105E63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386E6F-35FE-48CC-9329-B57AF9796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DC386E6F-35FE-48CC-9329-B57AF9796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E9B1E78-03EB-4F08-9862-152270668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DE9B1E78-03EB-4F08-9862-152270668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D04927-9A9B-4681-AA0E-1D11844C3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F1D04927-9A9B-4681-AA0E-1D11844C3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1F598E-8F9C-4671-89DC-783BA1AAA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DB1F598E-8F9C-4671-89DC-783BA1AAA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5F202A3-32E9-4305-BD00-F06FFBD50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graphicEl>
                                              <a:dgm id="{B5F202A3-32E9-4305-BD00-F06FFBD50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FF7598-CFF1-4E50-BB9D-364F4608A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dgm id="{C5FF7598-CFF1-4E50-BB9D-364F4608A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7177936-655C-4E41-85B2-3482E4027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graphicEl>
                                              <a:dgm id="{97177936-655C-4E41-85B2-3482E4027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A31320B-A300-499D-8678-984055BC3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EA31320B-A300-499D-8678-984055BC3F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AF26E53-9D85-4350-AA48-E00E70508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dgm id="{5AF26E53-9D85-4350-AA48-E00E70508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Graphic spid="11" grpId="0" uiExpand="1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9"/>
          <p:cNvSpPr txBox="1">
            <a:spLocks/>
          </p:cNvSpPr>
          <p:nvPr/>
        </p:nvSpPr>
        <p:spPr>
          <a:xfrm>
            <a:off x="374848" y="260648"/>
            <a:ext cx="8411994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ПСИХОЛОГО - ПЕДАГОГИЧЕСКОЕ 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СОПРОВОЖДЕНИЕ УЧИТЕЛЕЙ</a:t>
            </a:r>
            <a:endParaRPr lang="ru-RU" sz="24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784569048"/>
              </p:ext>
            </p:extLst>
          </p:nvPr>
        </p:nvGraphicFramePr>
        <p:xfrm>
          <a:off x="-108520" y="1195504"/>
          <a:ext cx="4824536" cy="3097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464736124"/>
              </p:ext>
            </p:extLst>
          </p:nvPr>
        </p:nvGraphicFramePr>
        <p:xfrm>
          <a:off x="4716016" y="476672"/>
          <a:ext cx="4205998" cy="414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2201853328"/>
              </p:ext>
            </p:extLst>
          </p:nvPr>
        </p:nvGraphicFramePr>
        <p:xfrm>
          <a:off x="-396552" y="3789040"/>
          <a:ext cx="5405358" cy="318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23446924"/>
              </p:ext>
            </p:extLst>
          </p:nvPr>
        </p:nvGraphicFramePr>
        <p:xfrm>
          <a:off x="4067944" y="3789040"/>
          <a:ext cx="5405358" cy="318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3834760" y="3742940"/>
            <a:ext cx="1218095" cy="830997"/>
            <a:chOff x="3491880" y="3710072"/>
            <a:chExt cx="1218095" cy="83099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491880" y="3733198"/>
              <a:ext cx="182224" cy="17634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491880" y="4037397"/>
              <a:ext cx="182224" cy="176349"/>
            </a:xfrm>
            <a:prstGeom prst="rect">
              <a:avLst/>
            </a:prstGeom>
            <a:gradFill flip="none" rotWithShape="1">
              <a:gsLst>
                <a:gs pos="0">
                  <a:srgbClr val="FF9966">
                    <a:tint val="66000"/>
                    <a:satMod val="160000"/>
                  </a:srgbClr>
                </a:gs>
                <a:gs pos="50000">
                  <a:srgbClr val="FF9966">
                    <a:tint val="44500"/>
                    <a:satMod val="160000"/>
                  </a:srgbClr>
                </a:gs>
                <a:gs pos="100000">
                  <a:srgbClr val="FF9966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491880" y="4325429"/>
              <a:ext cx="182224" cy="17634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79912" y="3710072"/>
              <a:ext cx="9300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высокий</a:t>
              </a:r>
            </a:p>
            <a:p>
              <a:r>
                <a:rPr lang="ru-RU" sz="1600" dirty="0" smtClean="0"/>
                <a:t>средний</a:t>
              </a:r>
            </a:p>
            <a:p>
              <a:r>
                <a:rPr lang="ru-RU" sz="1600" dirty="0" smtClean="0"/>
                <a:t>низкий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6713600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10" grpId="0">
        <p:bldAsOne/>
      </p:bldGraphic>
      <p:bldGraphic spid="11" grpId="0">
        <p:bldAsOne/>
      </p:bldGraphic>
      <p:bldGraphic spid="9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9" name="Скругленный прямоугольник 28"/>
          <p:cNvSpPr>
            <a:spLocks noChangeArrowheads="1"/>
          </p:cNvSpPr>
          <p:nvPr/>
        </p:nvSpPr>
        <p:spPr bwMode="auto">
          <a:xfrm>
            <a:off x="251520" y="5805264"/>
            <a:ext cx="6264696" cy="882906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Интерактивные продукты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65" name="Заголовок 9"/>
          <p:cNvSpPr txBox="1">
            <a:spLocks/>
          </p:cNvSpPr>
          <p:nvPr/>
        </p:nvSpPr>
        <p:spPr>
          <a:xfrm>
            <a:off x="357158" y="260648"/>
            <a:ext cx="8390736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МЕТОДИЧЕСКИЕ ПРОДУКТЫ</a:t>
            </a:r>
            <a:endParaRPr lang="ru-RU" sz="26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5715" name="Oval 3"/>
          <p:cNvSpPr>
            <a:spLocks noChangeArrowheads="1"/>
          </p:cNvSpPr>
          <p:nvPr/>
        </p:nvSpPr>
        <p:spPr bwMode="gray">
          <a:xfrm>
            <a:off x="5218984" y="1849314"/>
            <a:ext cx="2971800" cy="29718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15716" name="Oval 4"/>
          <p:cNvSpPr>
            <a:spLocks noChangeArrowheads="1"/>
          </p:cNvSpPr>
          <p:nvPr/>
        </p:nvSpPr>
        <p:spPr bwMode="gray">
          <a:xfrm>
            <a:off x="858121" y="1849314"/>
            <a:ext cx="2971800" cy="2971800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grpSp>
        <p:nvGrpSpPr>
          <p:cNvPr id="6" name="Группа 83"/>
          <p:cNvGrpSpPr/>
          <p:nvPr/>
        </p:nvGrpSpPr>
        <p:grpSpPr>
          <a:xfrm>
            <a:off x="292056" y="1556825"/>
            <a:ext cx="2124075" cy="1046996"/>
            <a:chOff x="272135" y="1772849"/>
            <a:chExt cx="2124075" cy="1046996"/>
          </a:xfrm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043608" y="1772849"/>
              <a:ext cx="1065392" cy="1046996"/>
              <a:chOff x="480" y="1125"/>
              <a:chExt cx="1110" cy="1091"/>
            </a:xfrm>
          </p:grpSpPr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480" y="1125"/>
                <a:ext cx="1110" cy="1091"/>
                <a:chOff x="480" y="1125"/>
                <a:chExt cx="1110" cy="1091"/>
              </a:xfrm>
            </p:grpSpPr>
            <p:pic>
              <p:nvPicPr>
                <p:cNvPr id="74815" name="Picture 17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" name="Oval 18"/>
                <p:cNvSpPr>
                  <a:spLocks noChangeArrowheads="1"/>
                </p:cNvSpPr>
                <p:nvPr/>
              </p:nvSpPr>
              <p:spPr bwMode="gray">
                <a:xfrm>
                  <a:off x="555" y="1125"/>
                  <a:ext cx="1035" cy="1019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dirty="0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74814" name="Picture 19" descr="Picture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6326" name="Text Box 30"/>
            <p:cNvSpPr txBox="1">
              <a:spLocks noChangeArrowheads="1"/>
            </p:cNvSpPr>
            <p:nvPr/>
          </p:nvSpPr>
          <p:spPr bwMode="white">
            <a:xfrm rot="21140110">
              <a:off x="272135" y="2092052"/>
              <a:ext cx="2124075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Класс - студия</a:t>
              </a:r>
              <a:endParaRPr lang="en-US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</p:grpSp>
      <p:grpSp>
        <p:nvGrpSpPr>
          <p:cNvPr id="9" name="Группа 91"/>
          <p:cNvGrpSpPr/>
          <p:nvPr/>
        </p:nvGrpSpPr>
        <p:grpSpPr>
          <a:xfrm>
            <a:off x="4909468" y="1556792"/>
            <a:ext cx="2096894" cy="977900"/>
            <a:chOff x="4889547" y="1772816"/>
            <a:chExt cx="2096894" cy="977900"/>
          </a:xfrm>
        </p:grpSpPr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5508104" y="1772816"/>
              <a:ext cx="1000125" cy="977900"/>
              <a:chOff x="480" y="1200"/>
              <a:chExt cx="1042" cy="1019"/>
            </a:xfrm>
          </p:grpSpPr>
          <p:grpSp>
            <p:nvGrpSpPr>
              <p:cNvPr id="11" name="Group 4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74811" name="Picture 47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" name="Oval 4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66FF66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dirty="0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74810" name="Picture 49" descr="Picture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6329" name="Text Box 50"/>
            <p:cNvSpPr txBox="1">
              <a:spLocks noChangeArrowheads="1"/>
            </p:cNvSpPr>
            <p:nvPr/>
          </p:nvSpPr>
          <p:spPr bwMode="white">
            <a:xfrm rot="21175959">
              <a:off x="4889547" y="1841029"/>
              <a:ext cx="2096894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Материалы Ассамблей</a:t>
              </a:r>
              <a:endParaRPr lang="en-US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855617" y="1917576"/>
            <a:ext cx="5335368" cy="2889250"/>
            <a:chOff x="1855617" y="1917576"/>
            <a:chExt cx="5335368" cy="2889250"/>
          </a:xfrm>
        </p:grpSpPr>
        <p:sp>
          <p:nvSpPr>
            <p:cNvPr id="74767" name="AutoShape 44"/>
            <p:cNvSpPr>
              <a:spLocks noChangeArrowheads="1"/>
            </p:cNvSpPr>
            <p:nvPr/>
          </p:nvSpPr>
          <p:spPr bwMode="gray">
            <a:xfrm>
              <a:off x="3799759" y="1917576"/>
              <a:ext cx="1371600" cy="11620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112" y="7246"/>
                  </a:moveTo>
                  <a:cubicBezTo>
                    <a:pt x="16751" y="4446"/>
                    <a:pt x="13912" y="2670"/>
                    <a:pt x="10800" y="2670"/>
                  </a:cubicBezTo>
                  <a:cubicBezTo>
                    <a:pt x="6548" y="2669"/>
                    <a:pt x="3014" y="5945"/>
                    <a:pt x="2693" y="10185"/>
                  </a:cubicBezTo>
                  <a:lnTo>
                    <a:pt x="30" y="9983"/>
                  </a:lnTo>
                  <a:cubicBezTo>
                    <a:pt x="458" y="4351"/>
                    <a:pt x="5152" y="-1"/>
                    <a:pt x="10800" y="0"/>
                  </a:cubicBezTo>
                  <a:cubicBezTo>
                    <a:pt x="14934" y="0"/>
                    <a:pt x="18706" y="2360"/>
                    <a:pt x="20513" y="6079"/>
                  </a:cubicBezTo>
                  <a:lnTo>
                    <a:pt x="22942" y="4899"/>
                  </a:lnTo>
                  <a:lnTo>
                    <a:pt x="21076" y="10291"/>
                  </a:lnTo>
                  <a:lnTo>
                    <a:pt x="15683" y="8426"/>
                  </a:lnTo>
                  <a:lnTo>
                    <a:pt x="18112" y="724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" name="Группа 81"/>
            <p:cNvGrpSpPr/>
            <p:nvPr/>
          </p:nvGrpSpPr>
          <p:grpSpPr>
            <a:xfrm>
              <a:off x="4520484" y="2708151"/>
              <a:ext cx="2670501" cy="1403350"/>
              <a:chOff x="4500563" y="2924175"/>
              <a:chExt cx="2670501" cy="1403350"/>
            </a:xfrm>
          </p:grpSpPr>
          <p:grpSp>
            <p:nvGrpSpPr>
              <p:cNvPr id="19" name="Group 45"/>
              <p:cNvGrpSpPr>
                <a:grpSpLocks/>
              </p:cNvGrpSpPr>
              <p:nvPr/>
            </p:nvGrpSpPr>
            <p:grpSpPr bwMode="auto">
              <a:xfrm>
                <a:off x="4500563" y="2924175"/>
                <a:ext cx="2591717" cy="1403350"/>
                <a:chOff x="480" y="336"/>
                <a:chExt cx="1486" cy="884"/>
              </a:xfrm>
            </p:grpSpPr>
            <p:sp>
              <p:nvSpPr>
                <p:cNvPr id="115758" name="AutoShape 46"/>
                <p:cNvSpPr>
                  <a:spLocks noChangeArrowheads="1"/>
                </p:cNvSpPr>
                <p:nvPr/>
              </p:nvSpPr>
              <p:spPr bwMode="gray">
                <a:xfrm>
                  <a:off x="480" y="336"/>
                  <a:ext cx="1486" cy="884"/>
                </a:xfrm>
                <a:prstGeom prst="homePlate">
                  <a:avLst>
                    <a:gd name="adj" fmla="val 42025"/>
                  </a:avLst>
                </a:prstGeom>
                <a:gradFill rotWithShape="1">
                  <a:gsLst>
                    <a:gs pos="0">
                      <a:schemeClr val="folHlink">
                        <a:gamma/>
                        <a:tint val="41176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18900000" scaled="1"/>
                </a:gradFill>
                <a:ln w="25400" algn="ctr">
                  <a:solidFill>
                    <a:srgbClr val="F8F8F8"/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dirty="0">
                    <a:cs typeface="+mn-cs"/>
                  </a:endParaRPr>
                </a:p>
              </p:txBody>
            </p:sp>
            <p:sp>
              <p:nvSpPr>
                <p:cNvPr id="115759" name="AutoShape 47"/>
                <p:cNvSpPr>
                  <a:spLocks noChangeArrowheads="1"/>
                </p:cNvSpPr>
                <p:nvPr/>
              </p:nvSpPr>
              <p:spPr bwMode="gray">
                <a:xfrm>
                  <a:off x="529" y="371"/>
                  <a:ext cx="1375" cy="811"/>
                </a:xfrm>
                <a:prstGeom prst="homePlate">
                  <a:avLst>
                    <a:gd name="adj" fmla="val 42386"/>
                  </a:avLst>
                </a:prstGeom>
                <a:solidFill>
                  <a:srgbClr val="CCFF99"/>
                </a:solidFill>
                <a:ln w="12700" algn="ctr">
                  <a:solidFill>
                    <a:srgbClr val="F8F8F8"/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dirty="0">
                    <a:cs typeface="+mn-cs"/>
                  </a:endParaRPr>
                </a:p>
              </p:txBody>
            </p:sp>
          </p:grpSp>
          <p:sp>
            <p:nvSpPr>
              <p:cNvPr id="115764" name="Text Box 8"/>
              <p:cNvSpPr txBox="1">
                <a:spLocks noChangeArrowheads="1"/>
              </p:cNvSpPr>
              <p:nvPr/>
            </p:nvSpPr>
            <p:spPr bwMode="white">
              <a:xfrm>
                <a:off x="4572000" y="3284984"/>
                <a:ext cx="2599064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ru-RU" sz="2400" dirty="0" smtClean="0">
                    <a:latin typeface="Calibri" pitchFamily="34" charset="0"/>
                  </a:rPr>
                  <a:t>СБОРНИКИ</a:t>
                </a:r>
                <a:endParaRPr lang="en-US" sz="2400" dirty="0">
                  <a:latin typeface="Calibri" pitchFamily="34" charset="0"/>
                </a:endParaRPr>
              </a:p>
            </p:txBody>
          </p:sp>
        </p:grpSp>
        <p:sp>
          <p:nvSpPr>
            <p:cNvPr id="74771" name="AutoShape 55"/>
            <p:cNvSpPr>
              <a:spLocks noChangeArrowheads="1"/>
            </p:cNvSpPr>
            <p:nvPr/>
          </p:nvSpPr>
          <p:spPr bwMode="gray">
            <a:xfrm flipH="1" flipV="1">
              <a:off x="3871196" y="3644776"/>
              <a:ext cx="1371600" cy="116205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112" y="7246"/>
                  </a:moveTo>
                  <a:cubicBezTo>
                    <a:pt x="16751" y="4446"/>
                    <a:pt x="13912" y="2670"/>
                    <a:pt x="10800" y="2670"/>
                  </a:cubicBezTo>
                  <a:cubicBezTo>
                    <a:pt x="6776" y="2669"/>
                    <a:pt x="3358" y="5613"/>
                    <a:pt x="2760" y="9591"/>
                  </a:cubicBezTo>
                  <a:lnTo>
                    <a:pt x="119" y="9195"/>
                  </a:lnTo>
                  <a:cubicBezTo>
                    <a:pt x="914" y="3909"/>
                    <a:pt x="5455" y="-1"/>
                    <a:pt x="10800" y="0"/>
                  </a:cubicBezTo>
                  <a:cubicBezTo>
                    <a:pt x="14934" y="0"/>
                    <a:pt x="18706" y="2360"/>
                    <a:pt x="20513" y="6079"/>
                  </a:cubicBezTo>
                  <a:lnTo>
                    <a:pt x="22942" y="4899"/>
                  </a:lnTo>
                  <a:lnTo>
                    <a:pt x="21076" y="10291"/>
                  </a:lnTo>
                  <a:lnTo>
                    <a:pt x="15683" y="8426"/>
                  </a:lnTo>
                  <a:lnTo>
                    <a:pt x="18112" y="724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" name="Группа 79"/>
            <p:cNvGrpSpPr/>
            <p:nvPr/>
          </p:nvGrpSpPr>
          <p:grpSpPr>
            <a:xfrm>
              <a:off x="1855617" y="2708151"/>
              <a:ext cx="2612479" cy="1403350"/>
              <a:chOff x="2051050" y="2924175"/>
              <a:chExt cx="2397125" cy="1403350"/>
            </a:xfrm>
          </p:grpSpPr>
          <p:grpSp>
            <p:nvGrpSpPr>
              <p:cNvPr id="21" name="Group 48"/>
              <p:cNvGrpSpPr>
                <a:grpSpLocks/>
              </p:cNvGrpSpPr>
              <p:nvPr/>
            </p:nvGrpSpPr>
            <p:grpSpPr bwMode="auto">
              <a:xfrm flipH="1">
                <a:off x="2051050" y="2924175"/>
                <a:ext cx="2397125" cy="1403350"/>
                <a:chOff x="480" y="336"/>
                <a:chExt cx="1486" cy="884"/>
              </a:xfrm>
            </p:grpSpPr>
            <p:sp>
              <p:nvSpPr>
                <p:cNvPr id="115761" name="AutoShape 49"/>
                <p:cNvSpPr>
                  <a:spLocks noChangeArrowheads="1"/>
                </p:cNvSpPr>
                <p:nvPr/>
              </p:nvSpPr>
              <p:spPr bwMode="gray">
                <a:xfrm>
                  <a:off x="480" y="336"/>
                  <a:ext cx="1486" cy="884"/>
                </a:xfrm>
                <a:prstGeom prst="homePlate">
                  <a:avLst>
                    <a:gd name="adj" fmla="val 42025"/>
                  </a:avLst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50980"/>
                        <a:invGamma/>
                      </a:schemeClr>
                    </a:gs>
                  </a:gsLst>
                  <a:lin ang="2700000" scaled="1"/>
                </a:gradFill>
                <a:ln w="25400" algn="ctr">
                  <a:solidFill>
                    <a:srgbClr val="F8F8F8"/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dirty="0">
                    <a:cs typeface="+mn-cs"/>
                  </a:endParaRPr>
                </a:p>
              </p:txBody>
            </p:sp>
            <p:sp>
              <p:nvSpPr>
                <p:cNvPr id="115762" name="AutoShape 50"/>
                <p:cNvSpPr>
                  <a:spLocks noChangeArrowheads="1"/>
                </p:cNvSpPr>
                <p:nvPr/>
              </p:nvSpPr>
              <p:spPr bwMode="gray">
                <a:xfrm>
                  <a:off x="529" y="371"/>
                  <a:ext cx="1375" cy="811"/>
                </a:xfrm>
                <a:prstGeom prst="homePlate">
                  <a:avLst>
                    <a:gd name="adj" fmla="val 42386"/>
                  </a:avLst>
                </a:prstGeom>
                <a:solidFill>
                  <a:srgbClr val="FFFF99"/>
                </a:solidFill>
                <a:ln w="12700" algn="ctr">
                  <a:solidFill>
                    <a:srgbClr val="F8F8F8"/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dirty="0">
                    <a:cs typeface="+mn-cs"/>
                  </a:endParaRPr>
                </a:p>
              </p:txBody>
            </p:sp>
          </p:grpSp>
          <p:sp>
            <p:nvSpPr>
              <p:cNvPr id="74772" name="Text Box 9"/>
              <p:cNvSpPr txBox="1">
                <a:spLocks noChangeArrowheads="1"/>
              </p:cNvSpPr>
              <p:nvPr/>
            </p:nvSpPr>
            <p:spPr bwMode="auto">
              <a:xfrm>
                <a:off x="2117122" y="3284984"/>
                <a:ext cx="2304257" cy="49244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ru-RU" sz="2600" b="1" dirty="0" smtClean="0">
                    <a:latin typeface="Calibri" pitchFamily="34" charset="0"/>
                  </a:rPr>
                  <a:t>ПРОГРАММЫ</a:t>
                </a:r>
                <a:endParaRPr lang="en-US" sz="26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28" name="Группа 87"/>
          <p:cNvGrpSpPr/>
          <p:nvPr/>
        </p:nvGrpSpPr>
        <p:grpSpPr>
          <a:xfrm>
            <a:off x="6544546" y="1556792"/>
            <a:ext cx="2228850" cy="977900"/>
            <a:chOff x="6524625" y="1772816"/>
            <a:chExt cx="2228850" cy="977900"/>
          </a:xfrm>
        </p:grpSpPr>
        <p:grpSp>
          <p:nvGrpSpPr>
            <p:cNvPr id="29" name="Group 45"/>
            <p:cNvGrpSpPr>
              <a:grpSpLocks/>
            </p:cNvGrpSpPr>
            <p:nvPr/>
          </p:nvGrpSpPr>
          <p:grpSpPr bwMode="auto">
            <a:xfrm>
              <a:off x="7092280" y="1772816"/>
              <a:ext cx="1000125" cy="977900"/>
              <a:chOff x="480" y="1200"/>
              <a:chExt cx="1042" cy="1019"/>
            </a:xfrm>
          </p:grpSpPr>
          <p:grpSp>
            <p:nvGrpSpPr>
              <p:cNvPr id="30" name="Group 4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74787" name="Picture 47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" name="Oval 4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66FF66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dirty="0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74786" name="Picture 49" descr="Picture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6332" name="Text Box 30"/>
            <p:cNvSpPr txBox="1">
              <a:spLocks noChangeArrowheads="1"/>
            </p:cNvSpPr>
            <p:nvPr/>
          </p:nvSpPr>
          <p:spPr bwMode="white">
            <a:xfrm rot="21092503">
              <a:off x="6524625" y="1906541"/>
              <a:ext cx="222885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Сценарии </a:t>
              </a:r>
            </a:p>
            <a:p>
              <a:pPr algn="ctr"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классных часов</a:t>
              </a:r>
              <a:endParaRPr lang="en-US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</p:grpSp>
      <p:grpSp>
        <p:nvGrpSpPr>
          <p:cNvPr id="31" name="Группа 86"/>
          <p:cNvGrpSpPr/>
          <p:nvPr/>
        </p:nvGrpSpPr>
        <p:grpSpPr>
          <a:xfrm>
            <a:off x="1384265" y="4365104"/>
            <a:ext cx="2448272" cy="1126186"/>
            <a:chOff x="1364344" y="4581128"/>
            <a:chExt cx="2448272" cy="1126186"/>
          </a:xfrm>
        </p:grpSpPr>
        <p:grpSp>
          <p:nvGrpSpPr>
            <p:cNvPr id="32" name="Group 15"/>
            <p:cNvGrpSpPr>
              <a:grpSpLocks/>
            </p:cNvGrpSpPr>
            <p:nvPr/>
          </p:nvGrpSpPr>
          <p:grpSpPr bwMode="auto">
            <a:xfrm>
              <a:off x="2267744" y="4581128"/>
              <a:ext cx="1000125" cy="977900"/>
              <a:chOff x="480" y="1200"/>
              <a:chExt cx="1042" cy="1019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71" name="Picture 17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2" name="Oval 1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dirty="0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70" name="Picture 19" descr="Picture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3" name="Text Box 50"/>
            <p:cNvSpPr txBox="1">
              <a:spLocks noChangeArrowheads="1"/>
            </p:cNvSpPr>
            <p:nvPr/>
          </p:nvSpPr>
          <p:spPr bwMode="white">
            <a:xfrm rot="21128184">
              <a:off x="1364344" y="4783984"/>
              <a:ext cx="2448272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1"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Диагностика эффективности ВД</a:t>
              </a:r>
              <a:endParaRPr lang="en-US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</p:grpSp>
      <p:grpSp>
        <p:nvGrpSpPr>
          <p:cNvPr id="37" name="Группа 82"/>
          <p:cNvGrpSpPr/>
          <p:nvPr/>
        </p:nvGrpSpPr>
        <p:grpSpPr>
          <a:xfrm>
            <a:off x="1987261" y="1628800"/>
            <a:ext cx="2088231" cy="977900"/>
            <a:chOff x="1967340" y="1844824"/>
            <a:chExt cx="2088231" cy="977900"/>
          </a:xfrm>
        </p:grpSpPr>
        <p:grpSp>
          <p:nvGrpSpPr>
            <p:cNvPr id="38" name="Group 15"/>
            <p:cNvGrpSpPr>
              <a:grpSpLocks/>
            </p:cNvGrpSpPr>
            <p:nvPr/>
          </p:nvGrpSpPr>
          <p:grpSpPr bwMode="auto">
            <a:xfrm>
              <a:off x="2627784" y="1844824"/>
              <a:ext cx="1000125" cy="977900"/>
              <a:chOff x="480" y="1200"/>
              <a:chExt cx="1042" cy="1019"/>
            </a:xfrm>
          </p:grpSpPr>
          <p:grpSp>
            <p:nvGrpSpPr>
              <p:cNvPr id="39" name="Group 1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74783" name="Picture 17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7" name="Oval 1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dirty="0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74782" name="Picture 19" descr="Picture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1" name="TextBox 80"/>
            <p:cNvSpPr txBox="1"/>
            <p:nvPr/>
          </p:nvSpPr>
          <p:spPr>
            <a:xfrm rot="21322696">
              <a:off x="1967340" y="1855929"/>
              <a:ext cx="2088231" cy="646331"/>
            </a:xfrm>
            <a:prstGeom prst="rect">
              <a:avLst/>
            </a:prstGeom>
            <a:noFill/>
            <a:effectLst>
              <a:glow rad="228600">
                <a:srgbClr val="FFFFFF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Успешно </a:t>
              </a:r>
              <a:r>
                <a:rPr lang="ru-RU" b="1" dirty="0" err="1" smtClean="0">
                  <a:effectLst>
                    <a:glow rad="139700">
                      <a:srgbClr val="EAEAEA"/>
                    </a:glow>
                  </a:effectLst>
                </a:rPr>
                <a:t>коммуницируем</a:t>
              </a:r>
              <a:endParaRPr lang="ru-RU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</p:grpSp>
      <p:pic>
        <p:nvPicPr>
          <p:cNvPr id="89" name="Рисунок 88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" descr="C:\Users\информатика\Desktop\сборник Я помогу тебе построить мир 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857296">
            <a:off x="6634708" y="5259945"/>
            <a:ext cx="1062488" cy="150162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1" name="Picture 3" descr="C:\Users\информатика\Desktop\сборник Я помогу тебе построить мир 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08063">
            <a:off x="7659513" y="5128425"/>
            <a:ext cx="1031740" cy="145817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grpSp>
        <p:nvGrpSpPr>
          <p:cNvPr id="15" name="Группа 84"/>
          <p:cNvGrpSpPr/>
          <p:nvPr/>
        </p:nvGrpSpPr>
        <p:grpSpPr>
          <a:xfrm>
            <a:off x="-77051" y="2852936"/>
            <a:ext cx="2000250" cy="977900"/>
            <a:chOff x="-77051" y="2852936"/>
            <a:chExt cx="2000250" cy="977900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395536" y="2852936"/>
              <a:ext cx="1000125" cy="977900"/>
              <a:chOff x="480" y="1200"/>
              <a:chExt cx="1042" cy="1019"/>
            </a:xfrm>
          </p:grpSpPr>
          <p:grpSp>
            <p:nvGrpSpPr>
              <p:cNvPr id="17" name="Group 1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74803" name="Picture 17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2882" name="Oval 1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dirty="0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74802" name="Picture 19" descr="Picture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6338" name="Text Box 50"/>
            <p:cNvSpPr txBox="1">
              <a:spLocks noChangeArrowheads="1"/>
            </p:cNvSpPr>
            <p:nvPr/>
          </p:nvSpPr>
          <p:spPr bwMode="white">
            <a:xfrm rot="21187910">
              <a:off x="-77051" y="2970218"/>
              <a:ext cx="200025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Сохраняя наследие</a:t>
              </a:r>
              <a:endParaRPr lang="en-US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</p:grpSp>
      <p:grpSp>
        <p:nvGrpSpPr>
          <p:cNvPr id="22" name="Группа 85"/>
          <p:cNvGrpSpPr/>
          <p:nvPr/>
        </p:nvGrpSpPr>
        <p:grpSpPr>
          <a:xfrm>
            <a:off x="-131110" y="4221088"/>
            <a:ext cx="2627784" cy="977900"/>
            <a:chOff x="-131110" y="4221088"/>
            <a:chExt cx="2627784" cy="977900"/>
          </a:xfrm>
        </p:grpSpPr>
        <p:grpSp>
          <p:nvGrpSpPr>
            <p:cNvPr id="23" name="Group 15"/>
            <p:cNvGrpSpPr>
              <a:grpSpLocks/>
            </p:cNvGrpSpPr>
            <p:nvPr/>
          </p:nvGrpSpPr>
          <p:grpSpPr bwMode="auto">
            <a:xfrm>
              <a:off x="683568" y="4221088"/>
              <a:ext cx="1008063" cy="977900"/>
              <a:chOff x="480" y="1200"/>
              <a:chExt cx="1042" cy="1019"/>
            </a:xfrm>
          </p:grpSpPr>
          <p:grpSp>
            <p:nvGrpSpPr>
              <p:cNvPr id="24" name="Group 1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74807" name="Picture 17" descr="circuler_1"/>
                <p:cNvPicPr>
                  <a:picLocks noChangeAspect="1" noChangeArrowheads="1"/>
                </p:cNvPicPr>
                <p:nvPr/>
              </p:nvPicPr>
              <p:blipFill>
                <a:blip r:embed="rId7" cstate="email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" name="Oval 1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dirty="0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74806" name="Picture 19" descr="Picture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2" name="Text Box 50"/>
            <p:cNvSpPr txBox="1">
              <a:spLocks noChangeArrowheads="1"/>
            </p:cNvSpPr>
            <p:nvPr/>
          </p:nvSpPr>
          <p:spPr bwMode="white">
            <a:xfrm rot="21145197">
              <a:off x="-131110" y="4312847"/>
              <a:ext cx="2627784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glow rad="228600">
                <a:srgbClr val="EAEAEA">
                  <a:alpha val="40000"/>
                </a:srgbClr>
              </a:glo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Культура. Творчество. Общество.</a:t>
              </a:r>
              <a:endParaRPr lang="en-US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692309" y="4077072"/>
            <a:ext cx="2500312" cy="977900"/>
            <a:chOff x="6692309" y="4077072"/>
            <a:chExt cx="2500312" cy="977900"/>
          </a:xfrm>
        </p:grpSpPr>
        <p:grpSp>
          <p:nvGrpSpPr>
            <p:cNvPr id="35" name="Group 45"/>
            <p:cNvGrpSpPr>
              <a:grpSpLocks/>
            </p:cNvGrpSpPr>
            <p:nvPr/>
          </p:nvGrpSpPr>
          <p:grpSpPr bwMode="auto">
            <a:xfrm>
              <a:off x="7380312" y="4077072"/>
              <a:ext cx="1000125" cy="977900"/>
              <a:chOff x="480" y="1200"/>
              <a:chExt cx="1042" cy="1019"/>
            </a:xfrm>
          </p:grpSpPr>
          <p:grpSp>
            <p:nvGrpSpPr>
              <p:cNvPr id="36" name="Group 4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77" name="Picture 47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8" name="Oval 4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66FF66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dirty="0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76" name="Picture 49" descr="Picture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9" name="Text Box 30"/>
            <p:cNvSpPr txBox="1">
              <a:spLocks noChangeArrowheads="1"/>
            </p:cNvSpPr>
            <p:nvPr/>
          </p:nvSpPr>
          <p:spPr bwMode="white">
            <a:xfrm rot="21136886">
              <a:off x="6692309" y="4201867"/>
              <a:ext cx="2500312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Я помогу построить тебе мир</a:t>
              </a:r>
              <a:endParaRPr lang="en-US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</p:grpSp>
      <p:grpSp>
        <p:nvGrpSpPr>
          <p:cNvPr id="25" name="Группа 88"/>
          <p:cNvGrpSpPr/>
          <p:nvPr/>
        </p:nvGrpSpPr>
        <p:grpSpPr>
          <a:xfrm>
            <a:off x="7033041" y="2862533"/>
            <a:ext cx="2265802" cy="977900"/>
            <a:chOff x="7080634" y="2780928"/>
            <a:chExt cx="2265802" cy="977900"/>
          </a:xfrm>
        </p:grpSpPr>
        <p:grpSp>
          <p:nvGrpSpPr>
            <p:cNvPr id="26" name="Group 45"/>
            <p:cNvGrpSpPr>
              <a:grpSpLocks/>
            </p:cNvGrpSpPr>
            <p:nvPr/>
          </p:nvGrpSpPr>
          <p:grpSpPr bwMode="auto">
            <a:xfrm>
              <a:off x="7884368" y="2780928"/>
              <a:ext cx="1000125" cy="977900"/>
              <a:chOff x="480" y="1200"/>
              <a:chExt cx="1042" cy="1019"/>
            </a:xfrm>
          </p:grpSpPr>
          <p:grpSp>
            <p:nvGrpSpPr>
              <p:cNvPr id="27" name="Group 4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74795" name="Picture 47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2912" name="Oval 4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66FF66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dirty="0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74794" name="Picture 49" descr="Picture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6334" name="Text Box 30"/>
            <p:cNvSpPr txBox="1">
              <a:spLocks noChangeArrowheads="1"/>
            </p:cNvSpPr>
            <p:nvPr/>
          </p:nvSpPr>
          <p:spPr bwMode="white">
            <a:xfrm rot="21155169">
              <a:off x="7080634" y="2942932"/>
              <a:ext cx="2265802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Исследовательские работы</a:t>
              </a:r>
              <a:endParaRPr lang="en-US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234681" y="4284546"/>
            <a:ext cx="2010133" cy="977900"/>
            <a:chOff x="5234681" y="4284546"/>
            <a:chExt cx="2010133" cy="977900"/>
          </a:xfrm>
        </p:grpSpPr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5877805" y="4284546"/>
              <a:ext cx="1000125" cy="977900"/>
              <a:chOff x="480" y="1200"/>
              <a:chExt cx="1042" cy="1019"/>
            </a:xfrm>
          </p:grpSpPr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74799" name="Picture 47" descr="circuler_1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" name="Oval 4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66FF66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dirty="0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74798" name="Picture 49" descr="Picture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" name="Text Box 30"/>
            <p:cNvSpPr txBox="1">
              <a:spLocks noChangeArrowheads="1"/>
            </p:cNvSpPr>
            <p:nvPr/>
          </p:nvSpPr>
          <p:spPr bwMode="white">
            <a:xfrm rot="21136886">
              <a:off x="5234681" y="4559439"/>
              <a:ext cx="2010133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Положения</a:t>
              </a:r>
              <a:endParaRPr lang="en-US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9" grpId="0" animBg="1"/>
      <p:bldP spid="115715" grpId="0" animBg="1"/>
      <p:bldP spid="1157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>
            <a:spLocks/>
          </p:cNvSpPr>
          <p:nvPr/>
        </p:nvSpPr>
        <p:spPr>
          <a:xfrm>
            <a:off x="251520" y="260648"/>
            <a:ext cx="8496374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ИНТЕРАКТИВНЫЕ МЕТОДИЧЕСКИЕ ПОСОБИЯ</a:t>
            </a:r>
            <a:endParaRPr lang="ru-RU" sz="26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12" y="54868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59" y="1491258"/>
            <a:ext cx="6464417" cy="517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3059831" y="2013925"/>
            <a:ext cx="1439875" cy="4213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260648"/>
            <a:ext cx="8496944" cy="810898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ИЗМЕНЕНИЯ В ОБРАЗОВАТЕЛЬНОЙ СИТУАЦИИ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467544" y="1484784"/>
            <a:ext cx="972616" cy="435600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051448" y="2108974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99592" y="3068960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3528" y="5517232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1560" y="4149080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27548" y="1412776"/>
            <a:ext cx="360040" cy="360040"/>
          </a:xfrm>
          <a:prstGeom prst="ellipse">
            <a:avLst/>
          </a:prstGeom>
          <a:gradFill>
            <a:gsLst>
              <a:gs pos="0">
                <a:srgbClr val="000099"/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85886" y="1412776"/>
            <a:ext cx="7358114" cy="43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700" b="1" dirty="0" smtClean="0">
                <a:solidFill>
                  <a:srgbClr val="FF0000"/>
                </a:solidFill>
              </a:rPr>
              <a:t>ФГОС НОО с 2010 г.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9672" y="2132856"/>
            <a:ext cx="7358114" cy="76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700" b="1" dirty="0" smtClean="0">
                <a:solidFill>
                  <a:srgbClr val="0070C0"/>
                </a:solidFill>
              </a:rPr>
              <a:t>Муниципальная </a:t>
            </a:r>
            <a:r>
              <a:rPr lang="ru-RU" sz="2700" b="1" dirty="0" err="1" smtClean="0">
                <a:solidFill>
                  <a:srgbClr val="0070C0"/>
                </a:solidFill>
              </a:rPr>
              <a:t>пилотная</a:t>
            </a:r>
            <a:r>
              <a:rPr lang="ru-RU" sz="2700" b="1" dirty="0" smtClean="0">
                <a:solidFill>
                  <a:srgbClr val="0070C0"/>
                </a:solidFill>
              </a:rPr>
              <a:t> площадка по введению ФГОС ООО с 2013 г. 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2996952"/>
            <a:ext cx="8244408" cy="763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600" b="1" dirty="0" smtClean="0">
                <a:solidFill>
                  <a:srgbClr val="FF0000"/>
                </a:solidFill>
              </a:rPr>
              <a:t> Федеральная </a:t>
            </a:r>
            <a:r>
              <a:rPr lang="ru-RU" sz="2600" b="1" dirty="0" err="1" smtClean="0">
                <a:solidFill>
                  <a:srgbClr val="FF0000"/>
                </a:solidFill>
              </a:rPr>
              <a:t>ииновационная</a:t>
            </a:r>
            <a:r>
              <a:rPr lang="ru-RU" sz="2600" b="1" dirty="0" smtClean="0">
                <a:solidFill>
                  <a:srgbClr val="FF0000"/>
                </a:solidFill>
              </a:rPr>
              <a:t> площадка «Преемственность в образовании» с 2011 г.</a:t>
            </a:r>
            <a:endParaRPr lang="ru-RU" sz="2600" b="1" dirty="0" smtClean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51112" y="4221088"/>
            <a:ext cx="7992888" cy="763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600" b="1" dirty="0" smtClean="0">
                <a:solidFill>
                  <a:srgbClr val="0070C0"/>
                </a:solidFill>
              </a:rPr>
              <a:t>Муниципальная инновационная площадка по реализации краеведческого </a:t>
            </a:r>
            <a:r>
              <a:rPr lang="ru-RU" sz="2600" b="1" dirty="0" err="1" smtClean="0">
                <a:solidFill>
                  <a:srgbClr val="0070C0"/>
                </a:solidFill>
              </a:rPr>
              <a:t>компанента</a:t>
            </a:r>
            <a:r>
              <a:rPr lang="ru-RU" sz="2600" b="1" dirty="0" smtClean="0">
                <a:solidFill>
                  <a:srgbClr val="0070C0"/>
                </a:solidFill>
              </a:rPr>
              <a:t> с 2011 г.</a:t>
            </a:r>
            <a:endParaRPr lang="ru-RU" sz="2600" b="1" dirty="0" smtClean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9064" y="5301208"/>
            <a:ext cx="84249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70C0"/>
                </a:solidFill>
              </a:rPr>
              <a:t>  </a:t>
            </a:r>
            <a:r>
              <a:rPr lang="ru-RU" sz="2600" b="1" dirty="0" smtClean="0">
                <a:solidFill>
                  <a:srgbClr val="FF0000"/>
                </a:solidFill>
              </a:rPr>
              <a:t>Ассоциированная школа ЮНЕСКО с 2012 г.</a:t>
            </a:r>
          </a:p>
        </p:txBody>
      </p:sp>
      <p:pic>
        <p:nvPicPr>
          <p:cNvPr id="19" name="Рисунок 18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>
            <a:spLocks/>
          </p:cNvSpPr>
          <p:nvPr/>
        </p:nvSpPr>
        <p:spPr>
          <a:xfrm>
            <a:off x="251520" y="260648"/>
            <a:ext cx="8496374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ИНТЕРАКТИВНЫЕ МЕТОДИЧЕСКИЕ ПОСОБИЯ</a:t>
            </a:r>
            <a:endParaRPr lang="ru-RU" sz="26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12" y="54868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59" y="1491258"/>
            <a:ext cx="6464417" cy="517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3059831" y="2013925"/>
            <a:ext cx="1439875" cy="4213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236123" y="1626781"/>
            <a:ext cx="4176464" cy="310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860032" y="1788958"/>
            <a:ext cx="4111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5"/>
              </a:rPr>
              <a:t>https://www.google.com/maps/d/edit?mid=zmgNXxZPH5bs.kKLUOv3nd9QQ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8072" y="1641923"/>
            <a:ext cx="5689999" cy="350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3432" y="1916832"/>
            <a:ext cx="4281845" cy="323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0448" y="1916831"/>
            <a:ext cx="4212139" cy="318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0448" y="1937620"/>
            <a:ext cx="4264829" cy="3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583270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>
            <a:spLocks/>
          </p:cNvSpPr>
          <p:nvPr/>
        </p:nvSpPr>
        <p:spPr>
          <a:xfrm>
            <a:off x="251520" y="260648"/>
            <a:ext cx="8496374" cy="936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ИНТЕРАКТИВНЫЕ МЕТОДИЧЕСКИЕ ПОСОБИЯ</a:t>
            </a:r>
            <a:endParaRPr lang="ru-RU" sz="26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12" y="54868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7" y="1340768"/>
            <a:ext cx="4968552" cy="37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7" y="1376613"/>
            <a:ext cx="4968552" cy="373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8709" y="1382572"/>
            <a:ext cx="4945380" cy="37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9266" y="1349971"/>
            <a:ext cx="4954773" cy="379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1963" y="1340768"/>
            <a:ext cx="4968552" cy="37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99707" y="3277317"/>
            <a:ext cx="4391247" cy="335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80"/>
          <a:stretch/>
        </p:blipFill>
        <p:spPr bwMode="auto">
          <a:xfrm>
            <a:off x="3683421" y="3277317"/>
            <a:ext cx="5213268" cy="335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42186" y="3100234"/>
            <a:ext cx="5120260" cy="351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658251" y="3118255"/>
            <a:ext cx="5238438" cy="352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31553" y="3076211"/>
            <a:ext cx="5965136" cy="352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286771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93186">
            <a:off x="358486" y="479231"/>
            <a:ext cx="4255629" cy="2751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10021">
            <a:off x="4264203" y="517178"/>
            <a:ext cx="3805375" cy="2663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39425">
            <a:off x="1829724" y="4339998"/>
            <a:ext cx="3446474" cy="2298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 rot="21308492">
            <a:off x="539552" y="2970818"/>
            <a:ext cx="48468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6871" name="Picture 7" descr="K:\ЮНЕСКО\Федерал. Преемственность\DSCN28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13337">
            <a:off x="5856190" y="2123020"/>
            <a:ext cx="3113543" cy="2691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074194">
            <a:off x="5097984" y="4199579"/>
            <a:ext cx="3234297" cy="2426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4"/>
          <p:cNvGrpSpPr/>
          <p:nvPr/>
        </p:nvGrpSpPr>
        <p:grpSpPr>
          <a:xfrm>
            <a:off x="4716016" y="2060848"/>
            <a:ext cx="4143938" cy="1944216"/>
            <a:chOff x="4716016" y="2060848"/>
            <a:chExt cx="4143938" cy="1944216"/>
          </a:xfrm>
        </p:grpSpPr>
        <p:grpSp>
          <p:nvGrpSpPr>
            <p:cNvPr id="3" name="Группа 84"/>
            <p:cNvGrpSpPr/>
            <p:nvPr/>
          </p:nvGrpSpPr>
          <p:grpSpPr>
            <a:xfrm>
              <a:off x="4716016" y="2060848"/>
              <a:ext cx="4143938" cy="1944216"/>
              <a:chOff x="4579596" y="1588712"/>
              <a:chExt cx="4359962" cy="1944216"/>
            </a:xfrm>
          </p:grpSpPr>
          <p:grpSp>
            <p:nvGrpSpPr>
              <p:cNvPr id="4" name="Группа 41"/>
              <p:cNvGrpSpPr/>
              <p:nvPr/>
            </p:nvGrpSpPr>
            <p:grpSpPr>
              <a:xfrm>
                <a:off x="4579596" y="1588712"/>
                <a:ext cx="4359962" cy="1944216"/>
                <a:chOff x="5072066" y="2571744"/>
                <a:chExt cx="3643337" cy="1627394"/>
              </a:xfrm>
            </p:grpSpPr>
            <p:sp>
              <p:nvSpPr>
                <p:cNvPr id="14" name="Freeform 6"/>
                <p:cNvSpPr>
                  <a:spLocks/>
                </p:cNvSpPr>
                <p:nvPr/>
              </p:nvSpPr>
              <p:spPr bwMode="gray">
                <a:xfrm>
                  <a:off x="5135373" y="2933387"/>
                  <a:ext cx="40196" cy="1265751"/>
                </a:xfrm>
                <a:custGeom>
                  <a:avLst/>
                  <a:gdLst>
                    <a:gd name="T0" fmla="*/ 0 w 2"/>
                    <a:gd name="T1" fmla="*/ 2147483647 h 463"/>
                    <a:gd name="T2" fmla="*/ 2147483647 w 2"/>
                    <a:gd name="T3" fmla="*/ 0 h 463"/>
                    <a:gd name="T4" fmla="*/ 0 60000 65536"/>
                    <a:gd name="T5" fmla="*/ 0 60000 65536"/>
                    <a:gd name="T6" fmla="*/ 0 w 2"/>
                    <a:gd name="T7" fmla="*/ 0 h 463"/>
                    <a:gd name="T8" fmla="*/ 2 w 2"/>
                    <a:gd name="T9" fmla="*/ 463 h 46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" h="463">
                      <a:moveTo>
                        <a:pt x="0" y="463"/>
                      </a:moveTo>
                      <a:lnTo>
                        <a:pt x="2" y="0"/>
                      </a:ln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3200"/>
                </a:p>
              </p:txBody>
            </p:sp>
            <p:grpSp>
              <p:nvGrpSpPr>
                <p:cNvPr id="5" name="Group 61"/>
                <p:cNvGrpSpPr>
                  <a:grpSpLocks/>
                </p:cNvGrpSpPr>
                <p:nvPr/>
              </p:nvGrpSpPr>
              <p:grpSpPr bwMode="auto">
                <a:xfrm>
                  <a:off x="5406395" y="2571744"/>
                  <a:ext cx="3309008" cy="1428760"/>
                  <a:chOff x="4287" y="2118"/>
                  <a:chExt cx="1158" cy="330"/>
                </a:xfrm>
              </p:grpSpPr>
              <p:sp>
                <p:nvSpPr>
                  <p:cNvPr id="31" name="AutoShape 59"/>
                  <p:cNvSpPr>
                    <a:spLocks noChangeArrowheads="1"/>
                  </p:cNvSpPr>
                  <p:nvPr/>
                </p:nvSpPr>
                <p:spPr bwMode="gray">
                  <a:xfrm>
                    <a:off x="4287" y="2118"/>
                    <a:ext cx="1158" cy="33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hlink"/>
                  </a:solidFill>
                  <a:ln w="38100" algn="ctr">
                    <a:noFill/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tx2">
                        <a:alpha val="50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200" dirty="0">
                      <a:cs typeface="+mn-cs"/>
                    </a:endParaRPr>
                  </a:p>
                </p:txBody>
              </p:sp>
              <p:sp>
                <p:nvSpPr>
                  <p:cNvPr id="32" name="AutoShape 60"/>
                  <p:cNvSpPr>
                    <a:spLocks noChangeArrowheads="1"/>
                  </p:cNvSpPr>
                  <p:nvPr/>
                </p:nvSpPr>
                <p:spPr bwMode="gray">
                  <a:xfrm>
                    <a:off x="4287" y="2120"/>
                    <a:ext cx="1153" cy="105"/>
                  </a:xfrm>
                  <a:prstGeom prst="roundRect">
                    <a:avLst>
                      <a:gd name="adj" fmla="val 44556"/>
                    </a:avLst>
                  </a:prstGeom>
                  <a:gradFill rotWithShape="1">
                    <a:gsLst>
                      <a:gs pos="0">
                        <a:srgbClr val="FFFFFF">
                          <a:alpha val="70000"/>
                        </a:srgbClr>
                      </a:gs>
                      <a:gs pos="100000">
                        <a:schemeClr val="hlink">
                          <a:alpha val="70000"/>
                        </a:scheme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 sz="3200"/>
                  </a:p>
                </p:txBody>
              </p:sp>
            </p:grpSp>
            <p:sp>
              <p:nvSpPr>
                <p:cNvPr id="44" name="Freeform 6"/>
                <p:cNvSpPr>
                  <a:spLocks/>
                </p:cNvSpPr>
                <p:nvPr/>
              </p:nvSpPr>
              <p:spPr bwMode="gray">
                <a:xfrm>
                  <a:off x="5072066" y="3214686"/>
                  <a:ext cx="571504" cy="0"/>
                </a:xfrm>
                <a:custGeom>
                  <a:avLst/>
                  <a:gdLst>
                    <a:gd name="T0" fmla="*/ 0 w 2"/>
                    <a:gd name="T1" fmla="*/ 2147483647 h 463"/>
                    <a:gd name="T2" fmla="*/ 2147483647 w 2"/>
                    <a:gd name="T3" fmla="*/ 0 h 463"/>
                    <a:gd name="T4" fmla="*/ 0 60000 65536"/>
                    <a:gd name="T5" fmla="*/ 0 60000 65536"/>
                    <a:gd name="T6" fmla="*/ 0 w 2"/>
                    <a:gd name="T7" fmla="*/ 0 h 463"/>
                    <a:gd name="T8" fmla="*/ 2 w 2"/>
                    <a:gd name="T9" fmla="*/ 463 h 46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" h="463">
                      <a:moveTo>
                        <a:pt x="0" y="463"/>
                      </a:moveTo>
                      <a:lnTo>
                        <a:pt x="2" y="0"/>
                      </a:lnTo>
                    </a:path>
                  </a:pathLst>
                </a:cu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3200"/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5076056" y="1857018"/>
                <a:ext cx="3816424" cy="1019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2400"/>
                  </a:lnSpc>
                </a:pPr>
                <a:r>
                  <a:rPr lang="ru-RU" sz="2400" b="1" dirty="0" smtClean="0">
                    <a:solidFill>
                      <a:schemeClr val="bg1"/>
                    </a:solidFill>
                  </a:rPr>
                  <a:t>Внутрифирменная система повышения квалификации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4" name="Freeform 6"/>
            <p:cNvSpPr>
              <a:spLocks/>
            </p:cNvSpPr>
            <p:nvPr/>
          </p:nvSpPr>
          <p:spPr bwMode="gray">
            <a:xfrm rot="516818">
              <a:off x="4791556" y="2447652"/>
              <a:ext cx="363008" cy="74490"/>
            </a:xfrm>
            <a:custGeom>
              <a:avLst/>
              <a:gdLst>
                <a:gd name="T0" fmla="*/ 0 w 2"/>
                <a:gd name="T1" fmla="*/ 2147483647 h 463"/>
                <a:gd name="T2" fmla="*/ 2147483647 w 2"/>
                <a:gd name="T3" fmla="*/ 0 h 463"/>
                <a:gd name="T4" fmla="*/ 0 60000 65536"/>
                <a:gd name="T5" fmla="*/ 0 60000 65536"/>
                <a:gd name="T6" fmla="*/ 0 w 2"/>
                <a:gd name="T7" fmla="*/ 0 h 463"/>
                <a:gd name="T8" fmla="*/ 2 w 2"/>
                <a:gd name="T9" fmla="*/ 463 h 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63">
                  <a:moveTo>
                    <a:pt x="0" y="463"/>
                  </a:moveTo>
                  <a:lnTo>
                    <a:pt x="2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3200"/>
            </a:p>
          </p:txBody>
        </p:sp>
      </p:grpSp>
      <p:grpSp>
        <p:nvGrpSpPr>
          <p:cNvPr id="6" name="Группа 82"/>
          <p:cNvGrpSpPr/>
          <p:nvPr/>
        </p:nvGrpSpPr>
        <p:grpSpPr>
          <a:xfrm>
            <a:off x="539552" y="1124744"/>
            <a:ext cx="3785563" cy="3564543"/>
            <a:chOff x="370608" y="357736"/>
            <a:chExt cx="3785563" cy="3564543"/>
          </a:xfrm>
        </p:grpSpPr>
        <p:grpSp>
          <p:nvGrpSpPr>
            <p:cNvPr id="7" name="Группа 34"/>
            <p:cNvGrpSpPr/>
            <p:nvPr/>
          </p:nvGrpSpPr>
          <p:grpSpPr>
            <a:xfrm>
              <a:off x="370608" y="357736"/>
              <a:ext cx="3785563" cy="3564543"/>
              <a:chOff x="571472" y="1714488"/>
              <a:chExt cx="3286149" cy="3265326"/>
            </a:xfrm>
          </p:grpSpPr>
          <p:sp>
            <p:nvSpPr>
              <p:cNvPr id="13" name="Freeform 5"/>
              <p:cNvSpPr>
                <a:spLocks/>
              </p:cNvSpPr>
              <p:nvPr/>
            </p:nvSpPr>
            <p:spPr bwMode="gray">
              <a:xfrm rot="10800000" flipH="1" flipV="1">
                <a:off x="2571737" y="2176232"/>
                <a:ext cx="1285884" cy="2803582"/>
              </a:xfrm>
              <a:custGeom>
                <a:avLst/>
                <a:gdLst>
                  <a:gd name="T0" fmla="*/ 2147483647 w 423"/>
                  <a:gd name="T1" fmla="*/ 2147483647 h 537"/>
                  <a:gd name="T2" fmla="*/ 2147483647 w 423"/>
                  <a:gd name="T3" fmla="*/ 0 h 537"/>
                  <a:gd name="T4" fmla="*/ 0 w 423"/>
                  <a:gd name="T5" fmla="*/ 2147483647 h 537"/>
                  <a:gd name="T6" fmla="*/ 0 60000 65536"/>
                  <a:gd name="T7" fmla="*/ 0 60000 65536"/>
                  <a:gd name="T8" fmla="*/ 0 60000 65536"/>
                  <a:gd name="T9" fmla="*/ 0 w 423"/>
                  <a:gd name="T10" fmla="*/ 0 h 537"/>
                  <a:gd name="T11" fmla="*/ 423 w 423"/>
                  <a:gd name="T12" fmla="*/ 537 h 5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3" h="537">
                    <a:moveTo>
                      <a:pt x="421" y="537"/>
                    </a:moveTo>
                    <a:lnTo>
                      <a:pt x="423" y="0"/>
                    </a:lnTo>
                    <a:lnTo>
                      <a:pt x="0" y="5"/>
                    </a:ln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3200"/>
              </a:p>
            </p:txBody>
          </p:sp>
          <p:grpSp>
            <p:nvGrpSpPr>
              <p:cNvPr id="8" name="Group 65"/>
              <p:cNvGrpSpPr>
                <a:grpSpLocks/>
              </p:cNvGrpSpPr>
              <p:nvPr/>
            </p:nvGrpSpPr>
            <p:grpSpPr bwMode="auto">
              <a:xfrm>
                <a:off x="571472" y="1714488"/>
                <a:ext cx="3157542" cy="1071562"/>
                <a:chOff x="4245" y="2118"/>
                <a:chExt cx="1200" cy="330"/>
              </a:xfrm>
            </p:grpSpPr>
            <p:sp>
              <p:nvSpPr>
                <p:cNvPr id="19" name="AutoShape 66"/>
                <p:cNvSpPr>
                  <a:spLocks noChangeArrowheads="1"/>
                </p:cNvSpPr>
                <p:nvPr/>
              </p:nvSpPr>
              <p:spPr bwMode="gray">
                <a:xfrm>
                  <a:off x="4245" y="2118"/>
                  <a:ext cx="1200" cy="33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38100" algn="ctr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3200" dirty="0">
                    <a:cs typeface="+mn-cs"/>
                  </a:endParaRPr>
                </a:p>
              </p:txBody>
            </p:sp>
            <p:sp>
              <p:nvSpPr>
                <p:cNvPr id="20" name="AutoShape 67"/>
                <p:cNvSpPr>
                  <a:spLocks noChangeArrowheads="1"/>
                </p:cNvSpPr>
                <p:nvPr/>
              </p:nvSpPr>
              <p:spPr bwMode="gray">
                <a:xfrm>
                  <a:off x="4248" y="2120"/>
                  <a:ext cx="1192" cy="105"/>
                </a:xfrm>
                <a:prstGeom prst="roundRect">
                  <a:avLst>
                    <a:gd name="adj" fmla="val 44556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chemeClr val="accent2">
                        <a:alpha val="70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3200"/>
                </a:p>
              </p:txBody>
            </p:sp>
          </p:grpSp>
        </p:grpSp>
        <p:sp>
          <p:nvSpPr>
            <p:cNvPr id="58" name="TextBox 57"/>
            <p:cNvSpPr txBox="1"/>
            <p:nvPr/>
          </p:nvSpPr>
          <p:spPr>
            <a:xfrm>
              <a:off x="467544" y="476672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ФИП «Преемственность в образовании»</a:t>
              </a:r>
            </a:p>
          </p:txBody>
        </p:sp>
      </p:grpSp>
      <p:grpSp>
        <p:nvGrpSpPr>
          <p:cNvPr id="9" name="Группа 81"/>
          <p:cNvGrpSpPr/>
          <p:nvPr/>
        </p:nvGrpSpPr>
        <p:grpSpPr>
          <a:xfrm>
            <a:off x="179512" y="2276872"/>
            <a:ext cx="4104456" cy="2448272"/>
            <a:chOff x="226592" y="1442934"/>
            <a:chExt cx="4104456" cy="2448272"/>
          </a:xfrm>
        </p:grpSpPr>
        <p:grpSp>
          <p:nvGrpSpPr>
            <p:cNvPr id="10" name="Group 69"/>
            <p:cNvGrpSpPr>
              <a:grpSpLocks/>
            </p:cNvGrpSpPr>
            <p:nvPr/>
          </p:nvGrpSpPr>
          <p:grpSpPr bwMode="auto">
            <a:xfrm>
              <a:off x="226592" y="1442934"/>
              <a:ext cx="3639039" cy="1437621"/>
              <a:chOff x="4245" y="2118"/>
              <a:chExt cx="1200" cy="330"/>
            </a:xfrm>
          </p:grpSpPr>
          <p:sp>
            <p:nvSpPr>
              <p:cNvPr id="23" name="AutoShape 70"/>
              <p:cNvSpPr>
                <a:spLocks noChangeArrowheads="1"/>
              </p:cNvSpPr>
              <p:nvPr/>
            </p:nvSpPr>
            <p:spPr bwMode="gray">
              <a:xfrm>
                <a:off x="4245" y="2118"/>
                <a:ext cx="1200" cy="33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38100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sz="3200" dirty="0">
                  <a:cs typeface="+mn-cs"/>
                </a:endParaRPr>
              </a:p>
            </p:txBody>
          </p:sp>
          <p:sp>
            <p:nvSpPr>
              <p:cNvPr id="24" name="AutoShape 71"/>
              <p:cNvSpPr>
                <a:spLocks noChangeArrowheads="1"/>
              </p:cNvSpPr>
              <p:nvPr/>
            </p:nvSpPr>
            <p:spPr bwMode="gray">
              <a:xfrm>
                <a:off x="4248" y="2120"/>
                <a:ext cx="1192" cy="105"/>
              </a:xfrm>
              <a:prstGeom prst="roundRect">
                <a:avLst>
                  <a:gd name="adj" fmla="val 445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accent1">
                      <a:alpha val="7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/>
              </a:p>
            </p:txBody>
          </p:sp>
        </p:grpSp>
        <p:sp>
          <p:nvSpPr>
            <p:cNvPr id="15" name="Freeform 7"/>
            <p:cNvSpPr>
              <a:spLocks/>
            </p:cNvSpPr>
            <p:nvPr/>
          </p:nvSpPr>
          <p:spPr bwMode="gray">
            <a:xfrm>
              <a:off x="3826991" y="2106451"/>
              <a:ext cx="504057" cy="1784755"/>
            </a:xfrm>
            <a:custGeom>
              <a:avLst/>
              <a:gdLst>
                <a:gd name="T0" fmla="*/ 2147483647 w 423"/>
                <a:gd name="T1" fmla="*/ 2147483647 h 537"/>
                <a:gd name="T2" fmla="*/ 2147483647 w 423"/>
                <a:gd name="T3" fmla="*/ 0 h 537"/>
                <a:gd name="T4" fmla="*/ 0 w 423"/>
                <a:gd name="T5" fmla="*/ 2147483647 h 537"/>
                <a:gd name="T6" fmla="*/ 0 60000 65536"/>
                <a:gd name="T7" fmla="*/ 0 60000 65536"/>
                <a:gd name="T8" fmla="*/ 0 60000 65536"/>
                <a:gd name="T9" fmla="*/ 0 w 423"/>
                <a:gd name="T10" fmla="*/ 0 h 537"/>
                <a:gd name="T11" fmla="*/ 423 w 423"/>
                <a:gd name="T12" fmla="*/ 537 h 5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3" h="537">
                  <a:moveTo>
                    <a:pt x="421" y="537"/>
                  </a:moveTo>
                  <a:lnTo>
                    <a:pt x="423" y="0"/>
                  </a:lnTo>
                  <a:lnTo>
                    <a:pt x="0" y="5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200"/>
            </a:p>
          </p:txBody>
        </p:sp>
      </p:grpSp>
      <p:grpSp>
        <p:nvGrpSpPr>
          <p:cNvPr id="11" name="Группа 83"/>
          <p:cNvGrpSpPr/>
          <p:nvPr/>
        </p:nvGrpSpPr>
        <p:grpSpPr>
          <a:xfrm>
            <a:off x="4499992" y="1052736"/>
            <a:ext cx="4246402" cy="3672408"/>
            <a:chOff x="4475062" y="764709"/>
            <a:chExt cx="4246402" cy="4781061"/>
          </a:xfrm>
        </p:grpSpPr>
        <p:grpSp>
          <p:nvGrpSpPr>
            <p:cNvPr id="12" name="Группа 48"/>
            <p:cNvGrpSpPr/>
            <p:nvPr/>
          </p:nvGrpSpPr>
          <p:grpSpPr>
            <a:xfrm>
              <a:off x="4475062" y="764709"/>
              <a:ext cx="4246402" cy="4781061"/>
              <a:chOff x="4571999" y="2089861"/>
              <a:chExt cx="3089360" cy="4459951"/>
            </a:xfrm>
          </p:grpSpPr>
          <p:grpSp>
            <p:nvGrpSpPr>
              <p:cNvPr id="17" name="Group 62"/>
              <p:cNvGrpSpPr>
                <a:grpSpLocks/>
              </p:cNvGrpSpPr>
              <p:nvPr/>
            </p:nvGrpSpPr>
            <p:grpSpPr bwMode="auto">
              <a:xfrm>
                <a:off x="4834350" y="2089861"/>
                <a:ext cx="2827009" cy="1342910"/>
                <a:chOff x="4235" y="2298"/>
                <a:chExt cx="1208" cy="541"/>
              </a:xfrm>
            </p:grpSpPr>
            <p:sp>
              <p:nvSpPr>
                <p:cNvPr id="27" name="AutoShape 63"/>
                <p:cNvSpPr>
                  <a:spLocks noChangeArrowheads="1"/>
                </p:cNvSpPr>
                <p:nvPr/>
              </p:nvSpPr>
              <p:spPr bwMode="blackGray">
                <a:xfrm>
                  <a:off x="4243" y="2298"/>
                  <a:ext cx="1200" cy="54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folHlink"/>
                </a:solidFill>
                <a:ln w="38100" algn="ctr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3200" dirty="0">
                    <a:cs typeface="+mn-cs"/>
                  </a:endParaRPr>
                </a:p>
              </p:txBody>
            </p:sp>
            <p:sp>
              <p:nvSpPr>
                <p:cNvPr id="28" name="AutoShape 64"/>
                <p:cNvSpPr>
                  <a:spLocks noChangeArrowheads="1"/>
                </p:cNvSpPr>
                <p:nvPr/>
              </p:nvSpPr>
              <p:spPr bwMode="blackGray">
                <a:xfrm>
                  <a:off x="4235" y="2298"/>
                  <a:ext cx="1192" cy="105"/>
                </a:xfrm>
                <a:prstGeom prst="roundRect">
                  <a:avLst>
                    <a:gd name="adj" fmla="val 44556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chemeClr val="folHlink">
                        <a:alpha val="70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3200"/>
                </a:p>
              </p:txBody>
            </p:sp>
          </p:grpSp>
          <p:sp>
            <p:nvSpPr>
              <p:cNvPr id="16" name="Freeform 8"/>
              <p:cNvSpPr>
                <a:spLocks/>
              </p:cNvSpPr>
              <p:nvPr/>
            </p:nvSpPr>
            <p:spPr bwMode="gray">
              <a:xfrm rot="5400000" flipH="1">
                <a:off x="2693307" y="4304409"/>
                <a:ext cx="4124095" cy="366711"/>
              </a:xfrm>
              <a:custGeom>
                <a:avLst/>
                <a:gdLst>
                  <a:gd name="T0" fmla="*/ 2147483647 w 723"/>
                  <a:gd name="T1" fmla="*/ 0 h 650"/>
                  <a:gd name="T2" fmla="*/ 2147483647 w 723"/>
                  <a:gd name="T3" fmla="*/ 2147483647 h 650"/>
                  <a:gd name="T4" fmla="*/ 0 w 723"/>
                  <a:gd name="T5" fmla="*/ 2147483647 h 650"/>
                  <a:gd name="T6" fmla="*/ 0 60000 65536"/>
                  <a:gd name="T7" fmla="*/ 0 60000 65536"/>
                  <a:gd name="T8" fmla="*/ 0 60000 65536"/>
                  <a:gd name="T9" fmla="*/ 0 w 723"/>
                  <a:gd name="T10" fmla="*/ 0 h 650"/>
                  <a:gd name="T11" fmla="*/ 723 w 723"/>
                  <a:gd name="T12" fmla="*/ 650 h 6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3" h="650">
                    <a:moveTo>
                      <a:pt x="720" y="0"/>
                    </a:moveTo>
                    <a:lnTo>
                      <a:pt x="723" y="643"/>
                    </a:lnTo>
                    <a:lnTo>
                      <a:pt x="0" y="650"/>
                    </a:lnTo>
                  </a:path>
                </a:pathLst>
              </a:cu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3200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4979120" y="908720"/>
              <a:ext cx="3600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ru-RU" sz="2400" b="1" dirty="0" smtClean="0">
                  <a:solidFill>
                    <a:schemeClr val="bg1"/>
                  </a:solidFill>
                </a:rPr>
                <a:t>Часть, формируемая участниками ОД</a:t>
              </a:r>
            </a:p>
          </p:txBody>
        </p:sp>
      </p:grpSp>
      <p:pic>
        <p:nvPicPr>
          <p:cNvPr id="40" name="Рисунок 39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-2259632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79"/>
          <p:cNvGrpSpPr/>
          <p:nvPr/>
        </p:nvGrpSpPr>
        <p:grpSpPr>
          <a:xfrm flipV="1">
            <a:off x="539552" y="4437112"/>
            <a:ext cx="3960440" cy="1919137"/>
            <a:chOff x="226592" y="4102151"/>
            <a:chExt cx="3888432" cy="1703113"/>
          </a:xfrm>
        </p:grpSpPr>
        <p:grpSp>
          <p:nvGrpSpPr>
            <p:cNvPr id="21" name="Группа 34"/>
            <p:cNvGrpSpPr/>
            <p:nvPr/>
          </p:nvGrpSpPr>
          <p:grpSpPr>
            <a:xfrm>
              <a:off x="226592" y="4102151"/>
              <a:ext cx="3888432" cy="1703113"/>
              <a:chOff x="571472" y="1714488"/>
              <a:chExt cx="3500463" cy="1560150"/>
            </a:xfrm>
          </p:grpSpPr>
          <p:sp>
            <p:nvSpPr>
              <p:cNvPr id="72" name="Freeform 5"/>
              <p:cNvSpPr>
                <a:spLocks/>
              </p:cNvSpPr>
              <p:nvPr/>
            </p:nvSpPr>
            <p:spPr bwMode="gray">
              <a:xfrm rot="10800000" flipH="1" flipV="1">
                <a:off x="2786051" y="2143117"/>
                <a:ext cx="1285884" cy="1131521"/>
              </a:xfrm>
              <a:custGeom>
                <a:avLst/>
                <a:gdLst>
                  <a:gd name="T0" fmla="*/ 2147483647 w 423"/>
                  <a:gd name="T1" fmla="*/ 2147483647 h 537"/>
                  <a:gd name="T2" fmla="*/ 2147483647 w 423"/>
                  <a:gd name="T3" fmla="*/ 0 h 537"/>
                  <a:gd name="T4" fmla="*/ 0 w 423"/>
                  <a:gd name="T5" fmla="*/ 2147483647 h 537"/>
                  <a:gd name="T6" fmla="*/ 0 60000 65536"/>
                  <a:gd name="T7" fmla="*/ 0 60000 65536"/>
                  <a:gd name="T8" fmla="*/ 0 60000 65536"/>
                  <a:gd name="T9" fmla="*/ 0 w 423"/>
                  <a:gd name="T10" fmla="*/ 0 h 537"/>
                  <a:gd name="T11" fmla="*/ 423 w 423"/>
                  <a:gd name="T12" fmla="*/ 537 h 5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3" h="537">
                    <a:moveTo>
                      <a:pt x="421" y="537"/>
                    </a:moveTo>
                    <a:lnTo>
                      <a:pt x="423" y="0"/>
                    </a:lnTo>
                    <a:lnTo>
                      <a:pt x="0" y="5"/>
                    </a:ln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3200"/>
              </a:p>
            </p:txBody>
          </p:sp>
          <p:grpSp>
            <p:nvGrpSpPr>
              <p:cNvPr id="22" name="Group 65"/>
              <p:cNvGrpSpPr>
                <a:grpSpLocks/>
              </p:cNvGrpSpPr>
              <p:nvPr/>
            </p:nvGrpSpPr>
            <p:grpSpPr bwMode="auto">
              <a:xfrm>
                <a:off x="571472" y="1714488"/>
                <a:ext cx="3157542" cy="1071562"/>
                <a:chOff x="4245" y="2118"/>
                <a:chExt cx="1200" cy="330"/>
              </a:xfrm>
            </p:grpSpPr>
            <p:sp>
              <p:nvSpPr>
                <p:cNvPr id="74" name="AutoShape 66"/>
                <p:cNvSpPr>
                  <a:spLocks noChangeArrowheads="1"/>
                </p:cNvSpPr>
                <p:nvPr/>
              </p:nvSpPr>
              <p:spPr bwMode="gray">
                <a:xfrm>
                  <a:off x="4245" y="2118"/>
                  <a:ext cx="1200" cy="33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38100" algn="ctr">
                  <a:noFill/>
                  <a:round/>
                  <a:headEnd/>
                  <a:tailEnd/>
                </a:ln>
                <a:effectLst>
                  <a:outerShdw dist="17961" dir="2700000" algn="ctr" rotWithShape="0">
                    <a:schemeClr val="tx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3200" dirty="0">
                    <a:cs typeface="+mn-cs"/>
                  </a:endParaRPr>
                </a:p>
              </p:txBody>
            </p:sp>
            <p:sp>
              <p:nvSpPr>
                <p:cNvPr id="75" name="AutoShape 67"/>
                <p:cNvSpPr>
                  <a:spLocks noChangeArrowheads="1"/>
                </p:cNvSpPr>
                <p:nvPr/>
              </p:nvSpPr>
              <p:spPr bwMode="gray">
                <a:xfrm>
                  <a:off x="4248" y="2120"/>
                  <a:ext cx="1192" cy="105"/>
                </a:xfrm>
                <a:prstGeom prst="roundRect">
                  <a:avLst>
                    <a:gd name="adj" fmla="val 44556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chemeClr val="accent2">
                        <a:alpha val="70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3200"/>
                </a:p>
              </p:txBody>
            </p:sp>
          </p:grpSp>
        </p:grpSp>
        <p:sp>
          <p:nvSpPr>
            <p:cNvPr id="61" name="TextBox 60"/>
            <p:cNvSpPr txBox="1"/>
            <p:nvPr/>
          </p:nvSpPr>
          <p:spPr>
            <a:xfrm flipV="1">
              <a:off x="370608" y="4348696"/>
              <a:ext cx="3096344" cy="914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dirty="0" smtClean="0">
                <a:solidFill>
                  <a:schemeClr val="bg1"/>
                </a:solidFill>
              </a:endParaRP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bg1"/>
                  </a:solidFill>
                </a:rPr>
                <a:t>Сетевое взаимодействие, сотрудничество с ОО</a:t>
              </a:r>
            </a:p>
          </p:txBody>
        </p:sp>
      </p:grpSp>
      <p:grpSp>
        <p:nvGrpSpPr>
          <p:cNvPr id="25" name="Группа 72"/>
          <p:cNvGrpSpPr/>
          <p:nvPr/>
        </p:nvGrpSpPr>
        <p:grpSpPr>
          <a:xfrm>
            <a:off x="4644008" y="4221088"/>
            <a:ext cx="4072039" cy="2052830"/>
            <a:chOff x="4644008" y="4293096"/>
            <a:chExt cx="4072039" cy="2052830"/>
          </a:xfrm>
        </p:grpSpPr>
        <p:sp>
          <p:nvSpPr>
            <p:cNvPr id="66" name="Freeform 6"/>
            <p:cNvSpPr>
              <a:spLocks/>
            </p:cNvSpPr>
            <p:nvPr/>
          </p:nvSpPr>
          <p:spPr bwMode="gray">
            <a:xfrm flipV="1">
              <a:off x="4644008" y="4293096"/>
              <a:ext cx="0" cy="1248170"/>
            </a:xfrm>
            <a:custGeom>
              <a:avLst/>
              <a:gdLst>
                <a:gd name="T0" fmla="*/ 0 w 2"/>
                <a:gd name="T1" fmla="*/ 2147483647 h 463"/>
                <a:gd name="T2" fmla="*/ 2147483647 w 2"/>
                <a:gd name="T3" fmla="*/ 0 h 463"/>
                <a:gd name="T4" fmla="*/ 0 60000 65536"/>
                <a:gd name="T5" fmla="*/ 0 60000 65536"/>
                <a:gd name="T6" fmla="*/ 0 w 2"/>
                <a:gd name="T7" fmla="*/ 0 h 463"/>
                <a:gd name="T8" fmla="*/ 2 w 2"/>
                <a:gd name="T9" fmla="*/ 463 h 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63">
                  <a:moveTo>
                    <a:pt x="0" y="463"/>
                  </a:moveTo>
                  <a:lnTo>
                    <a:pt x="2" y="0"/>
                  </a:ln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200"/>
            </a:p>
          </p:txBody>
        </p:sp>
        <p:sp>
          <p:nvSpPr>
            <p:cNvPr id="69" name="AutoShape 59"/>
            <p:cNvSpPr>
              <a:spLocks noChangeArrowheads="1"/>
            </p:cNvSpPr>
            <p:nvPr/>
          </p:nvSpPr>
          <p:spPr bwMode="gray">
            <a:xfrm>
              <a:off x="5084529" y="5157192"/>
              <a:ext cx="3591929" cy="1188734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 algn="ctr">
              <a:noFill/>
              <a:round/>
              <a:headEnd/>
              <a:tailEnd/>
            </a:ln>
            <a:effectLst>
              <a:outerShdw dist="1796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3200" dirty="0">
                <a:cs typeface="+mn-cs"/>
              </a:endParaRPr>
            </a:p>
          </p:txBody>
        </p:sp>
        <p:sp>
          <p:nvSpPr>
            <p:cNvPr id="77" name="AutoShape 60"/>
            <p:cNvSpPr>
              <a:spLocks noChangeArrowheads="1"/>
            </p:cNvSpPr>
            <p:nvPr/>
          </p:nvSpPr>
          <p:spPr bwMode="gray">
            <a:xfrm>
              <a:off x="5148064" y="5085184"/>
              <a:ext cx="3567983" cy="378234"/>
            </a:xfrm>
            <a:prstGeom prst="roundRect">
              <a:avLst>
                <a:gd name="adj" fmla="val 445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3200"/>
            </a:p>
          </p:txBody>
        </p:sp>
        <p:sp>
          <p:nvSpPr>
            <p:cNvPr id="68" name="Freeform 6"/>
            <p:cNvSpPr>
              <a:spLocks/>
            </p:cNvSpPr>
            <p:nvPr/>
          </p:nvSpPr>
          <p:spPr bwMode="gray">
            <a:xfrm rot="244909">
              <a:off x="4644631" y="5473356"/>
              <a:ext cx="792088" cy="45719"/>
            </a:xfrm>
            <a:custGeom>
              <a:avLst/>
              <a:gdLst>
                <a:gd name="T0" fmla="*/ 0 w 2"/>
                <a:gd name="T1" fmla="*/ 2147483647 h 463"/>
                <a:gd name="T2" fmla="*/ 2147483647 w 2"/>
                <a:gd name="T3" fmla="*/ 0 h 463"/>
                <a:gd name="T4" fmla="*/ 0 60000 65536"/>
                <a:gd name="T5" fmla="*/ 0 60000 65536"/>
                <a:gd name="T6" fmla="*/ 0 w 2"/>
                <a:gd name="T7" fmla="*/ 0 h 463"/>
                <a:gd name="T8" fmla="*/ 2 w 2"/>
                <a:gd name="T9" fmla="*/ 463 h 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63">
                  <a:moveTo>
                    <a:pt x="0" y="463"/>
                  </a:moveTo>
                  <a:lnTo>
                    <a:pt x="2" y="0"/>
                  </a:ln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20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17008" y="5475051"/>
              <a:ext cx="3168352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chemeClr val="bg1"/>
                  </a:solidFill>
                </a:rPr>
                <a:t>Проект АШ ЮНЕСКО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67544" y="2492896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8900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bg1"/>
                </a:solidFill>
              </a:rPr>
              <a:t>Внеурочная деятельность и дополнительное образование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23528" y="260648"/>
            <a:ext cx="8496944" cy="72008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Интегративное образовательное пространство</a:t>
            </a:r>
          </a:p>
        </p:txBody>
      </p:sp>
      <p:pic>
        <p:nvPicPr>
          <p:cNvPr id="71" name="Рисунок 70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56" cy="10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82"/>
          <p:cNvGrpSpPr/>
          <p:nvPr/>
        </p:nvGrpSpPr>
        <p:grpSpPr>
          <a:xfrm>
            <a:off x="179512" y="2780928"/>
            <a:ext cx="4104456" cy="2465866"/>
            <a:chOff x="179512" y="2780928"/>
            <a:chExt cx="4104456" cy="2465866"/>
          </a:xfrm>
        </p:grpSpPr>
        <p:grpSp>
          <p:nvGrpSpPr>
            <p:cNvPr id="29" name="Группа 72"/>
            <p:cNvGrpSpPr/>
            <p:nvPr/>
          </p:nvGrpSpPr>
          <p:grpSpPr>
            <a:xfrm>
              <a:off x="194176" y="2780928"/>
              <a:ext cx="4089792" cy="2465866"/>
              <a:chOff x="194176" y="2780928"/>
              <a:chExt cx="4089792" cy="2465866"/>
            </a:xfrm>
          </p:grpSpPr>
          <p:sp>
            <p:nvSpPr>
              <p:cNvPr id="41" name="AutoShape 70"/>
              <p:cNvSpPr>
                <a:spLocks noChangeArrowheads="1"/>
              </p:cNvSpPr>
              <p:nvPr/>
            </p:nvSpPr>
            <p:spPr bwMode="gray">
              <a:xfrm>
                <a:off x="194176" y="3645024"/>
                <a:ext cx="3631314" cy="1601770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38100" algn="ctr">
                <a:noFill/>
                <a:round/>
                <a:headEnd/>
                <a:tailEnd/>
              </a:ln>
              <a:effectLst>
                <a:outerShdw dist="17961" dir="27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sz="3200" dirty="0">
                  <a:cs typeface="+mn-cs"/>
                </a:endParaRPr>
              </a:p>
            </p:txBody>
          </p:sp>
          <p:sp>
            <p:nvSpPr>
              <p:cNvPr id="45" name="Freeform 7"/>
              <p:cNvSpPr>
                <a:spLocks/>
              </p:cNvSpPr>
              <p:nvPr/>
            </p:nvSpPr>
            <p:spPr bwMode="gray">
              <a:xfrm flipV="1">
                <a:off x="3707904" y="2780928"/>
                <a:ext cx="576064" cy="2160240"/>
              </a:xfrm>
              <a:custGeom>
                <a:avLst/>
                <a:gdLst>
                  <a:gd name="T0" fmla="*/ 2147483647 w 423"/>
                  <a:gd name="T1" fmla="*/ 2147483647 h 537"/>
                  <a:gd name="T2" fmla="*/ 2147483647 w 423"/>
                  <a:gd name="T3" fmla="*/ 0 h 537"/>
                  <a:gd name="T4" fmla="*/ 0 w 423"/>
                  <a:gd name="T5" fmla="*/ 2147483647 h 537"/>
                  <a:gd name="T6" fmla="*/ 0 60000 65536"/>
                  <a:gd name="T7" fmla="*/ 0 60000 65536"/>
                  <a:gd name="T8" fmla="*/ 0 60000 65536"/>
                  <a:gd name="T9" fmla="*/ 0 w 423"/>
                  <a:gd name="T10" fmla="*/ 0 h 537"/>
                  <a:gd name="T11" fmla="*/ 423 w 423"/>
                  <a:gd name="T12" fmla="*/ 537 h 5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3" h="537">
                    <a:moveTo>
                      <a:pt x="421" y="537"/>
                    </a:moveTo>
                    <a:lnTo>
                      <a:pt x="423" y="0"/>
                    </a:lnTo>
                    <a:lnTo>
                      <a:pt x="0" y="5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320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14481" y="3693981"/>
                <a:ext cx="3157705" cy="112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89000">
                  <a:lnSpc>
                    <a:spcPts val="24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000" b="1" dirty="0" smtClean="0">
                  <a:solidFill>
                    <a:schemeClr val="bg1"/>
                  </a:solidFill>
                </a:endParaRPr>
              </a:p>
              <a:p>
                <a:pPr defTabSz="889000">
                  <a:lnSpc>
                    <a:spcPts val="24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b="1" dirty="0" smtClean="0">
                    <a:solidFill>
                      <a:schemeClr val="bg1"/>
                    </a:solidFill>
                  </a:rPr>
                  <a:t>МП опережающего введения ФГОС ООО</a:t>
                </a:r>
              </a:p>
            </p:txBody>
          </p:sp>
        </p:grpSp>
        <p:sp>
          <p:nvSpPr>
            <p:cNvPr id="76" name="AutoShape 71"/>
            <p:cNvSpPr>
              <a:spLocks noChangeArrowheads="1"/>
            </p:cNvSpPr>
            <p:nvPr/>
          </p:nvSpPr>
          <p:spPr bwMode="gray">
            <a:xfrm>
              <a:off x="179512" y="3645024"/>
              <a:ext cx="3686414" cy="456640"/>
            </a:xfrm>
            <a:prstGeom prst="roundRect">
              <a:avLst>
                <a:gd name="adj" fmla="val 445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00B0F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3200"/>
            </a:p>
          </p:txBody>
        </p:sp>
      </p:grpSp>
      <p:grpSp>
        <p:nvGrpSpPr>
          <p:cNvPr id="30" name="Группа 80"/>
          <p:cNvGrpSpPr/>
          <p:nvPr/>
        </p:nvGrpSpPr>
        <p:grpSpPr>
          <a:xfrm>
            <a:off x="4788024" y="3501008"/>
            <a:ext cx="4176464" cy="1638408"/>
            <a:chOff x="4788024" y="3501008"/>
            <a:chExt cx="4176464" cy="1638408"/>
          </a:xfrm>
        </p:grpSpPr>
        <p:sp>
          <p:nvSpPr>
            <p:cNvPr id="65" name="Freeform 7"/>
            <p:cNvSpPr>
              <a:spLocks/>
            </p:cNvSpPr>
            <p:nvPr/>
          </p:nvSpPr>
          <p:spPr bwMode="gray">
            <a:xfrm flipH="1" flipV="1">
              <a:off x="4788024" y="4581128"/>
              <a:ext cx="360040" cy="432048"/>
            </a:xfrm>
            <a:custGeom>
              <a:avLst/>
              <a:gdLst>
                <a:gd name="T0" fmla="*/ 2147483647 w 423"/>
                <a:gd name="T1" fmla="*/ 2147483647 h 537"/>
                <a:gd name="T2" fmla="*/ 2147483647 w 423"/>
                <a:gd name="T3" fmla="*/ 0 h 537"/>
                <a:gd name="T4" fmla="*/ 0 w 423"/>
                <a:gd name="T5" fmla="*/ 2147483647 h 537"/>
                <a:gd name="T6" fmla="*/ 0 60000 65536"/>
                <a:gd name="T7" fmla="*/ 0 60000 65536"/>
                <a:gd name="T8" fmla="*/ 0 60000 65536"/>
                <a:gd name="T9" fmla="*/ 0 w 423"/>
                <a:gd name="T10" fmla="*/ 0 h 537"/>
                <a:gd name="T11" fmla="*/ 423 w 423"/>
                <a:gd name="T12" fmla="*/ 537 h 5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3" h="537">
                  <a:moveTo>
                    <a:pt x="421" y="537"/>
                  </a:moveTo>
                  <a:lnTo>
                    <a:pt x="423" y="0"/>
                  </a:lnTo>
                  <a:lnTo>
                    <a:pt x="0" y="5"/>
                  </a:lnTo>
                </a:path>
              </a:pathLst>
            </a:custGeom>
            <a:noFill/>
            <a:ln w="38100">
              <a:solidFill>
                <a:srgbClr val="FB8005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3200"/>
            </a:p>
          </p:txBody>
        </p:sp>
        <p:grpSp>
          <p:nvGrpSpPr>
            <p:cNvPr id="33" name="Группа 81"/>
            <p:cNvGrpSpPr/>
            <p:nvPr/>
          </p:nvGrpSpPr>
          <p:grpSpPr>
            <a:xfrm>
              <a:off x="5130685" y="3501008"/>
              <a:ext cx="3833803" cy="1638408"/>
              <a:chOff x="5130685" y="3501008"/>
              <a:chExt cx="3833803" cy="1638408"/>
            </a:xfrm>
          </p:grpSpPr>
          <p:grpSp>
            <p:nvGrpSpPr>
              <p:cNvPr id="34" name="Группа 85"/>
              <p:cNvGrpSpPr/>
              <p:nvPr/>
            </p:nvGrpSpPr>
            <p:grpSpPr>
              <a:xfrm>
                <a:off x="5130685" y="3501008"/>
                <a:ext cx="3833803" cy="1638408"/>
                <a:chOff x="5249771" y="2852936"/>
                <a:chExt cx="3833803" cy="1638408"/>
              </a:xfrm>
            </p:grpSpPr>
            <p:sp>
              <p:nvSpPr>
                <p:cNvPr id="37" name="AutoShape 59"/>
                <p:cNvSpPr>
                  <a:spLocks noChangeArrowheads="1"/>
                </p:cNvSpPr>
                <p:nvPr/>
              </p:nvSpPr>
              <p:spPr bwMode="gray">
                <a:xfrm>
                  <a:off x="5249771" y="2852936"/>
                  <a:ext cx="3797292" cy="1638408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ru-RU" sz="3200" dirty="0">
                    <a:cs typeface="+mn-cs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483174" y="3573016"/>
                  <a:ext cx="36004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defTabSz="889000">
                    <a:lnSpc>
                      <a:spcPts val="2400"/>
                    </a:lnSpc>
                    <a:spcBef>
                      <a:spcPct val="0"/>
                    </a:spcBef>
                  </a:pPr>
                  <a:r>
                    <a:rPr lang="ru-RU" sz="2000" b="1" dirty="0" smtClean="0">
                      <a:solidFill>
                        <a:schemeClr val="bg1"/>
                      </a:solidFill>
                    </a:rPr>
                    <a:t>МПИП по реализации краеведческого компонента </a:t>
                  </a:r>
                </a:p>
              </p:txBody>
            </p:sp>
          </p:grpSp>
          <p:sp>
            <p:nvSpPr>
              <p:cNvPr id="80" name="AutoShape 60"/>
              <p:cNvSpPr>
                <a:spLocks noChangeArrowheads="1"/>
              </p:cNvSpPr>
              <p:nvPr/>
            </p:nvSpPr>
            <p:spPr bwMode="gray">
              <a:xfrm>
                <a:off x="5364088" y="3501008"/>
                <a:ext cx="3567983" cy="378234"/>
              </a:xfrm>
              <a:prstGeom prst="roundRect">
                <a:avLst>
                  <a:gd name="adj" fmla="val 44556"/>
                </a:avLst>
              </a:prstGeom>
              <a:gradFill flip="none" rotWithShape="1">
                <a:gsLst>
                  <a:gs pos="1000">
                    <a:srgbClr val="FB8005">
                      <a:tint val="66000"/>
                      <a:satMod val="160000"/>
                      <a:alpha val="5000"/>
                    </a:srgbClr>
                  </a:gs>
                  <a:gs pos="50000">
                    <a:srgbClr val="FB8005">
                      <a:tint val="44500"/>
                      <a:satMod val="160000"/>
                    </a:srgbClr>
                  </a:gs>
                  <a:gs pos="100000">
                    <a:srgbClr val="FB8005">
                      <a:tint val="23500"/>
                      <a:satMod val="160000"/>
                      <a:alpha val="45000"/>
                    </a:srgbClr>
                  </a:gs>
                </a:gsLst>
                <a:lin ang="5400000" scaled="0"/>
                <a:tileRect/>
              </a:gradFill>
              <a:ln w="9525" algn="ctr">
                <a:solidFill>
                  <a:srgbClr val="FB800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/>
              </a:p>
            </p:txBody>
          </p:sp>
        </p:grpSp>
      </p:grpSp>
      <p:graphicFrame>
        <p:nvGraphicFramePr>
          <p:cNvPr id="78" name="Диаграмма 77"/>
          <p:cNvGraphicFramePr/>
          <p:nvPr/>
        </p:nvGraphicFramePr>
        <p:xfrm>
          <a:off x="2195736" y="2564904"/>
          <a:ext cx="460851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9" name="TextBox 78"/>
          <p:cNvSpPr txBox="1"/>
          <p:nvPr/>
        </p:nvSpPr>
        <p:spPr>
          <a:xfrm rot="21295201">
            <a:off x="3107404" y="2674075"/>
            <a:ext cx="2895284" cy="153491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15680"/>
              </a:avLst>
            </a:prstTxWarp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rgbClr val="122C14"/>
                  </a:glow>
                </a:effectLst>
              </a:rPr>
              <a:t>Человек</a:t>
            </a:r>
          </a:p>
          <a:p>
            <a:pPr algn="ctr">
              <a:lnSpc>
                <a:spcPts val="2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rgbClr val="122C14"/>
                  </a:glow>
                </a:effectLst>
              </a:rPr>
              <a:t>Культура</a:t>
            </a:r>
          </a:p>
          <a:p>
            <a:pPr algn="ctr">
              <a:lnSpc>
                <a:spcPts val="2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rgbClr val="122C14"/>
                  </a:glow>
                </a:effectLst>
              </a:rPr>
              <a:t>Творчество</a:t>
            </a:r>
          </a:p>
          <a:p>
            <a:pPr algn="ctr">
              <a:lnSpc>
                <a:spcPts val="20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rgbClr val="122C14"/>
                  </a:glow>
                </a:effectLst>
              </a:rPr>
              <a:t>Общество</a:t>
            </a:r>
            <a:endParaRPr lang="ru-RU" sz="2000" b="1" dirty="0">
              <a:solidFill>
                <a:schemeClr val="bg1"/>
              </a:solidFill>
              <a:effectLst>
                <a:glow rad="101600">
                  <a:srgbClr val="122C14"/>
                </a:glo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8" grpId="0">
        <p:bldAsOne/>
      </p:bldGraphic>
      <p:bldP spid="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496944" cy="953774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ЧАСТЬ, ФОРМИРУЕМАЯ УЧАСТНИКАМИ ОБРАЗОВАТЕЛЬНОЙ ДЕЯТЕЛЬНОСТИ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188640"/>
            <a:ext cx="185735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" name="Группа 62"/>
          <p:cNvGrpSpPr/>
          <p:nvPr/>
        </p:nvGrpSpPr>
        <p:grpSpPr>
          <a:xfrm>
            <a:off x="838200" y="2060848"/>
            <a:ext cx="7332663" cy="2976290"/>
            <a:chOff x="838200" y="2060848"/>
            <a:chExt cx="7332663" cy="2976290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gray">
            <a:xfrm>
              <a:off x="5199063" y="2065338"/>
              <a:ext cx="2971800" cy="2971800"/>
            </a:xfrm>
            <a:prstGeom prst="ellips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gray">
            <a:xfrm>
              <a:off x="838200" y="2060848"/>
              <a:ext cx="2941712" cy="2976290"/>
            </a:xfrm>
            <a:prstGeom prst="ellipse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195736" y="2924175"/>
            <a:ext cx="4564560" cy="1404119"/>
            <a:chOff x="2195736" y="2924175"/>
            <a:chExt cx="4564560" cy="1404119"/>
          </a:xfrm>
        </p:grpSpPr>
        <p:grpSp>
          <p:nvGrpSpPr>
            <p:cNvPr id="31" name="Group 45"/>
            <p:cNvGrpSpPr>
              <a:grpSpLocks/>
            </p:cNvGrpSpPr>
            <p:nvPr/>
          </p:nvGrpSpPr>
          <p:grpSpPr bwMode="auto">
            <a:xfrm>
              <a:off x="4500563" y="2924175"/>
              <a:ext cx="2232025" cy="1403350"/>
              <a:chOff x="480" y="336"/>
              <a:chExt cx="1486" cy="884"/>
            </a:xfrm>
          </p:grpSpPr>
          <p:sp>
            <p:nvSpPr>
              <p:cNvPr id="32" name="AutoShape 46"/>
              <p:cNvSpPr>
                <a:spLocks noChangeArrowheads="1"/>
              </p:cNvSpPr>
              <p:nvPr/>
            </p:nvSpPr>
            <p:spPr bwMode="gray">
              <a:xfrm>
                <a:off x="480" y="336"/>
                <a:ext cx="1486" cy="884"/>
              </a:xfrm>
              <a:prstGeom prst="homePlate">
                <a:avLst>
                  <a:gd name="adj" fmla="val 42025"/>
                </a:avLst>
              </a:prstGeom>
              <a:gradFill rotWithShape="1">
                <a:gsLst>
                  <a:gs pos="0">
                    <a:schemeClr val="folHlink">
                      <a:gamma/>
                      <a:tint val="41176"/>
                      <a:invGamma/>
                    </a:schemeClr>
                  </a:gs>
                  <a:gs pos="100000">
                    <a:schemeClr val="folHlink"/>
                  </a:gs>
                </a:gsLst>
                <a:lin ang="18900000" scaled="1"/>
              </a:gradFill>
              <a:ln w="25400" algn="ctr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33" name="AutoShape 47"/>
              <p:cNvSpPr>
                <a:spLocks noChangeArrowheads="1"/>
              </p:cNvSpPr>
              <p:nvPr/>
            </p:nvSpPr>
            <p:spPr bwMode="gray">
              <a:xfrm>
                <a:off x="529" y="371"/>
                <a:ext cx="1375" cy="811"/>
              </a:xfrm>
              <a:prstGeom prst="homePlate">
                <a:avLst>
                  <a:gd name="adj" fmla="val 42386"/>
                </a:avLst>
              </a:prstGeom>
              <a:solidFill>
                <a:srgbClr val="CCFF99"/>
              </a:solidFill>
              <a:ln w="12700" algn="ctr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grpSp>
          <p:nvGrpSpPr>
            <p:cNvPr id="34" name="Group 48"/>
            <p:cNvGrpSpPr>
              <a:grpSpLocks/>
            </p:cNvGrpSpPr>
            <p:nvPr/>
          </p:nvGrpSpPr>
          <p:grpSpPr bwMode="auto">
            <a:xfrm flipH="1">
              <a:off x="2195736" y="2924944"/>
              <a:ext cx="2397125" cy="1403350"/>
              <a:chOff x="480" y="336"/>
              <a:chExt cx="1486" cy="884"/>
            </a:xfrm>
          </p:grpSpPr>
          <p:sp>
            <p:nvSpPr>
              <p:cNvPr id="35" name="AutoShape 49"/>
              <p:cNvSpPr>
                <a:spLocks noChangeArrowheads="1"/>
              </p:cNvSpPr>
              <p:nvPr/>
            </p:nvSpPr>
            <p:spPr bwMode="gray">
              <a:xfrm>
                <a:off x="480" y="336"/>
                <a:ext cx="1486" cy="884"/>
              </a:xfrm>
              <a:prstGeom prst="homePlate">
                <a:avLst>
                  <a:gd name="adj" fmla="val 42025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50980"/>
                      <a:invGamma/>
                    </a:schemeClr>
                  </a:gs>
                </a:gsLst>
                <a:lin ang="2700000" scaled="1"/>
              </a:gradFill>
              <a:ln w="25400" algn="ctr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  <p:sp>
            <p:nvSpPr>
              <p:cNvPr id="36" name="AutoShape 50"/>
              <p:cNvSpPr>
                <a:spLocks noChangeArrowheads="1"/>
              </p:cNvSpPr>
              <p:nvPr/>
            </p:nvSpPr>
            <p:spPr bwMode="gray">
              <a:xfrm>
                <a:off x="529" y="371"/>
                <a:ext cx="1375" cy="811"/>
              </a:xfrm>
              <a:prstGeom prst="homePlate">
                <a:avLst>
                  <a:gd name="adj" fmla="val 42386"/>
                </a:avLst>
              </a:prstGeom>
              <a:solidFill>
                <a:srgbClr val="FFFF99"/>
              </a:solidFill>
              <a:ln w="12700" algn="ctr">
                <a:solidFill>
                  <a:srgbClr val="F8F8F8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dirty="0">
                  <a:cs typeface="+mn-cs"/>
                </a:endParaRPr>
              </a:p>
            </p:txBody>
          </p:sp>
        </p:grpSp>
        <p:sp>
          <p:nvSpPr>
            <p:cNvPr id="38" name="Text Box 9"/>
            <p:cNvSpPr txBox="1">
              <a:spLocks noChangeArrowheads="1"/>
            </p:cNvSpPr>
            <p:nvPr/>
          </p:nvSpPr>
          <p:spPr bwMode="auto">
            <a:xfrm>
              <a:off x="2555776" y="3068960"/>
              <a:ext cx="1944216" cy="10618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«Сохраняя наследие»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33 программы</a:t>
              </a:r>
              <a:endPara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 Box 9"/>
            <p:cNvSpPr txBox="1">
              <a:spLocks noChangeArrowheads="1"/>
            </p:cNvSpPr>
            <p:nvPr/>
          </p:nvSpPr>
          <p:spPr bwMode="auto">
            <a:xfrm>
              <a:off x="4513342" y="3068959"/>
              <a:ext cx="2246954" cy="10618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«Успешно </a:t>
              </a:r>
              <a:r>
                <a:rPr lang="ru-RU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коммуницируем</a:t>
              </a: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27 программ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508104" y="4357688"/>
            <a:ext cx="2214562" cy="1733867"/>
            <a:chOff x="5508104" y="4357688"/>
            <a:chExt cx="2214562" cy="1733867"/>
          </a:xfrm>
        </p:grpSpPr>
        <p:grpSp>
          <p:nvGrpSpPr>
            <p:cNvPr id="21" name="Group 45"/>
            <p:cNvGrpSpPr>
              <a:grpSpLocks/>
            </p:cNvGrpSpPr>
            <p:nvPr/>
          </p:nvGrpSpPr>
          <p:grpSpPr bwMode="auto">
            <a:xfrm>
              <a:off x="5857875" y="4357688"/>
              <a:ext cx="1000125" cy="977900"/>
              <a:chOff x="480" y="1200"/>
              <a:chExt cx="1042" cy="1019"/>
            </a:xfrm>
          </p:grpSpPr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24" name="Picture 47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Oval 4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dirty="0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23" name="Picture 49" descr="Picture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5" name="Text Box 30"/>
            <p:cNvSpPr txBox="1">
              <a:spLocks noChangeArrowheads="1"/>
            </p:cNvSpPr>
            <p:nvPr/>
          </p:nvSpPr>
          <p:spPr bwMode="white">
            <a:xfrm>
              <a:off x="5868144" y="4653136"/>
              <a:ext cx="102465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по 25%</a:t>
              </a:r>
              <a:endParaRPr lang="en-US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  <p:sp>
          <p:nvSpPr>
            <p:cNvPr id="56" name="Text Box 50"/>
            <p:cNvSpPr txBox="1">
              <a:spLocks noChangeArrowheads="1"/>
            </p:cNvSpPr>
            <p:nvPr/>
          </p:nvSpPr>
          <p:spPr bwMode="white">
            <a:xfrm>
              <a:off x="5508104" y="5445224"/>
              <a:ext cx="2214562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Русский язык, иностранный язык</a:t>
              </a:r>
              <a:endParaRPr lang="en-US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98232" y="2762141"/>
            <a:ext cx="1584176" cy="1860783"/>
            <a:chOff x="98232" y="2762141"/>
            <a:chExt cx="1584176" cy="1860783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95536" y="3645024"/>
              <a:ext cx="1000125" cy="977900"/>
              <a:chOff x="480" y="1200"/>
              <a:chExt cx="1042" cy="1019"/>
            </a:xfrm>
          </p:grpSpPr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9" name="Picture 17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" name="Oval 1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99FF66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dirty="0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8" name="Picture 19" descr="Picture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7" name="Text Box 30"/>
            <p:cNvSpPr txBox="1">
              <a:spLocks noChangeArrowheads="1"/>
            </p:cNvSpPr>
            <p:nvPr/>
          </p:nvSpPr>
          <p:spPr bwMode="white">
            <a:xfrm>
              <a:off x="251520" y="3861048"/>
              <a:ext cx="136815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по 9% </a:t>
              </a:r>
              <a:endParaRPr lang="en-US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  <p:sp>
          <p:nvSpPr>
            <p:cNvPr id="58" name="Text Box 30"/>
            <p:cNvSpPr txBox="1">
              <a:spLocks noChangeArrowheads="1"/>
            </p:cNvSpPr>
            <p:nvPr/>
          </p:nvSpPr>
          <p:spPr bwMode="white">
            <a:xfrm>
              <a:off x="98232" y="2762141"/>
              <a:ext cx="1584176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Литература, технология, изо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164288" y="2492896"/>
            <a:ext cx="1584176" cy="1553964"/>
            <a:chOff x="7164288" y="2492896"/>
            <a:chExt cx="1584176" cy="1553964"/>
          </a:xfrm>
        </p:grpSpPr>
        <p:grpSp>
          <p:nvGrpSpPr>
            <p:cNvPr id="39" name="Group 45"/>
            <p:cNvGrpSpPr>
              <a:grpSpLocks/>
            </p:cNvGrpSpPr>
            <p:nvPr/>
          </p:nvGrpSpPr>
          <p:grpSpPr bwMode="auto">
            <a:xfrm>
              <a:off x="7524328" y="3068960"/>
              <a:ext cx="1000125" cy="977900"/>
              <a:chOff x="480" y="1200"/>
              <a:chExt cx="1042" cy="1019"/>
            </a:xfrm>
          </p:grpSpPr>
          <p:grpSp>
            <p:nvGrpSpPr>
              <p:cNvPr id="40" name="Group 4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42" name="Picture 47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3" name="Oval 4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dirty="0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41" name="Picture 49" descr="Picture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4" name="Text Box 30"/>
            <p:cNvSpPr txBox="1">
              <a:spLocks noChangeArrowheads="1"/>
            </p:cNvSpPr>
            <p:nvPr/>
          </p:nvSpPr>
          <p:spPr bwMode="white">
            <a:xfrm>
              <a:off x="7596336" y="3356992"/>
              <a:ext cx="82520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по 2%</a:t>
              </a:r>
              <a:endParaRPr lang="en-US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  <p:sp>
          <p:nvSpPr>
            <p:cNvPr id="59" name="Text Box 30"/>
            <p:cNvSpPr txBox="1">
              <a:spLocks noChangeArrowheads="1"/>
            </p:cNvSpPr>
            <p:nvPr/>
          </p:nvSpPr>
          <p:spPr bwMode="white">
            <a:xfrm>
              <a:off x="7164288" y="2492896"/>
              <a:ext cx="1584176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География, музыка, история и др.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691680" y="4508500"/>
            <a:ext cx="1944216" cy="1511047"/>
            <a:chOff x="1691680" y="4508500"/>
            <a:chExt cx="1944216" cy="1511047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2051050" y="4508500"/>
              <a:ext cx="1008063" cy="977900"/>
              <a:chOff x="480" y="1200"/>
              <a:chExt cx="1042" cy="1019"/>
            </a:xfrm>
          </p:grpSpPr>
          <p:grpSp>
            <p:nvGrpSpPr>
              <p:cNvPr id="17" name="Group 1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19" name="Picture 17" descr="circuler_1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Oval 1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FB8005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dirty="0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18" name="Picture 19" descr="Picture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3" name="Text Box 30"/>
            <p:cNvSpPr txBox="1">
              <a:spLocks noChangeArrowheads="1"/>
            </p:cNvSpPr>
            <p:nvPr/>
          </p:nvSpPr>
          <p:spPr bwMode="white">
            <a:xfrm>
              <a:off x="1907704" y="4797152"/>
              <a:ext cx="1296144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по 3%</a:t>
              </a:r>
              <a:endParaRPr lang="en-US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  <p:sp>
          <p:nvSpPr>
            <p:cNvPr id="60" name="Text Box 30"/>
            <p:cNvSpPr txBox="1">
              <a:spLocks noChangeArrowheads="1"/>
            </p:cNvSpPr>
            <p:nvPr/>
          </p:nvSpPr>
          <p:spPr bwMode="white">
            <a:xfrm>
              <a:off x="1691680" y="5373216"/>
              <a:ext cx="1944216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Физика, химия, математика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187624" y="1340768"/>
            <a:ext cx="2592288" cy="1351632"/>
            <a:chOff x="1187624" y="1340768"/>
            <a:chExt cx="2592288" cy="1351632"/>
          </a:xfrm>
        </p:grpSpPr>
        <p:grpSp>
          <p:nvGrpSpPr>
            <p:cNvPr id="44" name="Group 15"/>
            <p:cNvGrpSpPr>
              <a:grpSpLocks/>
            </p:cNvGrpSpPr>
            <p:nvPr/>
          </p:nvGrpSpPr>
          <p:grpSpPr bwMode="auto">
            <a:xfrm>
              <a:off x="2000250" y="1714500"/>
              <a:ext cx="1000125" cy="977900"/>
              <a:chOff x="480" y="1200"/>
              <a:chExt cx="1042" cy="1019"/>
            </a:xfrm>
          </p:grpSpPr>
          <p:grpSp>
            <p:nvGrpSpPr>
              <p:cNvPr id="45" name="Group 1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47" name="Picture 17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" name="Oval 1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dirty="0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46" name="Picture 19" descr="Picture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2" name="Text Box 30"/>
            <p:cNvSpPr txBox="1">
              <a:spLocks noChangeArrowheads="1"/>
            </p:cNvSpPr>
            <p:nvPr/>
          </p:nvSpPr>
          <p:spPr bwMode="white">
            <a:xfrm>
              <a:off x="1403648" y="1988840"/>
              <a:ext cx="2124075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по 21%</a:t>
              </a:r>
              <a:endParaRPr lang="en-US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  <p:sp>
          <p:nvSpPr>
            <p:cNvPr id="61" name="Text Box 30"/>
            <p:cNvSpPr txBox="1">
              <a:spLocks noChangeArrowheads="1"/>
            </p:cNvSpPr>
            <p:nvPr/>
          </p:nvSpPr>
          <p:spPr bwMode="white">
            <a:xfrm>
              <a:off x="1187624" y="1340768"/>
              <a:ext cx="2592288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Биология, география, история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580112" y="1412776"/>
            <a:ext cx="1944216" cy="1338362"/>
            <a:chOff x="5580112" y="1412776"/>
            <a:chExt cx="1944216" cy="1338362"/>
          </a:xfrm>
        </p:grpSpPr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5867400" y="1773238"/>
              <a:ext cx="1000125" cy="977900"/>
              <a:chOff x="480" y="1200"/>
              <a:chExt cx="1042" cy="1019"/>
            </a:xfrm>
          </p:grpSpPr>
          <p:grpSp>
            <p:nvGrpSpPr>
              <p:cNvPr id="12" name="Group 46"/>
              <p:cNvGrpSpPr>
                <a:grpSpLocks/>
              </p:cNvGrpSpPr>
              <p:nvPr/>
            </p:nvGrpSpPr>
            <p:grpSpPr bwMode="auto"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14" name="Picture 47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gray"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" name="Oval 48"/>
                <p:cNvSpPr>
                  <a:spLocks noChangeArrowheads="1"/>
                </p:cNvSpPr>
                <p:nvPr/>
              </p:nvSpPr>
              <p:spPr bwMode="gray">
                <a:xfrm>
                  <a:off x="480" y="1200"/>
                  <a:ext cx="1035" cy="1019"/>
                </a:xfrm>
                <a:prstGeom prst="ellipse">
                  <a:avLst/>
                </a:prstGeom>
                <a:solidFill>
                  <a:srgbClr val="FB8005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 dirty="0">
                    <a:latin typeface="+mn-lt"/>
                    <a:cs typeface="+mn-cs"/>
                  </a:endParaRPr>
                </a:p>
              </p:txBody>
            </p:sp>
          </p:grpSp>
          <p:pic>
            <p:nvPicPr>
              <p:cNvPr id="13" name="Picture 49" descr="Picture2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gray"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" name="Text Box 30"/>
            <p:cNvSpPr txBox="1">
              <a:spLocks noChangeArrowheads="1"/>
            </p:cNvSpPr>
            <p:nvPr/>
          </p:nvSpPr>
          <p:spPr bwMode="white">
            <a:xfrm>
              <a:off x="5796136" y="1988840"/>
              <a:ext cx="108012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по 15%</a:t>
              </a:r>
              <a:endParaRPr lang="en-US" b="1" dirty="0">
                <a:effectLst>
                  <a:glow rad="139700">
                    <a:srgbClr val="EAEAEA"/>
                  </a:glow>
                </a:effectLst>
              </a:endParaRPr>
            </a:p>
          </p:txBody>
        </p:sp>
        <p:sp>
          <p:nvSpPr>
            <p:cNvPr id="62" name="Text Box 30"/>
            <p:cNvSpPr txBox="1">
              <a:spLocks noChangeArrowheads="1"/>
            </p:cNvSpPr>
            <p:nvPr/>
          </p:nvSpPr>
          <p:spPr bwMode="white">
            <a:xfrm>
              <a:off x="5580112" y="1412776"/>
              <a:ext cx="1944216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b="1" dirty="0" smtClean="0">
                  <a:effectLst>
                    <a:glow rad="139700">
                      <a:srgbClr val="EAEAEA"/>
                    </a:glow>
                  </a:effectLst>
                </a:rPr>
                <a:t>Обществознание, МХК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836712"/>
          <a:ext cx="8208912" cy="58228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42905"/>
                <a:gridCol w="1379300"/>
                <a:gridCol w="3371622"/>
                <a:gridCol w="1015044"/>
                <a:gridCol w="1600041"/>
              </a:tblGrid>
              <a:tr h="702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класс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Культурная ойкумена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Содержательный компонент/спецкурс, модуль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Учебное время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076325" algn="l"/>
                        </a:tabLst>
                      </a:pPr>
                      <a:r>
                        <a:rPr lang="ru-RU" sz="1400" b="1" dirty="0" smtClean="0"/>
                        <a:t>Ситуативный компонент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</a:tr>
              <a:tr h="10759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5 класс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Малая Родина - Братск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/>
                        <a:t>Ангарида</a:t>
                      </a:r>
                      <a:endParaRPr lang="ru-RU" sz="12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Красная книга Братского района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Братск из века в век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Экология городского масштаба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Братск литературный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Смотрю на мир глазами художника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Занимательная математика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17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17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34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17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34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17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 rowSpan="5">
                  <a:txBody>
                    <a:bodyPr/>
                    <a:lstStyle/>
                    <a:p>
                      <a:pPr algn="r"/>
                      <a:r>
                        <a:rPr lang="ru-RU" sz="1800" b="1" kern="1200" dirty="0" smtClean="0"/>
                        <a:t>В рамках </a:t>
                      </a:r>
                      <a:r>
                        <a:rPr lang="ru-RU" sz="1800" b="1" kern="1200" dirty="0" err="1" smtClean="0"/>
                        <a:t>метапредметной</a:t>
                      </a:r>
                      <a:r>
                        <a:rPr lang="ru-RU" sz="1800" b="1" kern="1200" dirty="0" smtClean="0"/>
                        <a:t> темы </a:t>
                      </a:r>
                      <a:r>
                        <a:rPr lang="ru-RU" sz="1800" b="1" kern="1200" dirty="0" err="1" smtClean="0"/>
                        <a:t>культуротворческих</a:t>
                      </a:r>
                      <a:endParaRPr lang="ru-RU" sz="1800" b="1" kern="1200" dirty="0" smtClean="0"/>
                    </a:p>
                    <a:p>
                      <a:pPr algn="r"/>
                      <a:r>
                        <a:rPr lang="ru-RU" sz="1800" b="1" kern="1200" dirty="0" smtClean="0"/>
                        <a:t>Ассамблей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 vert="vert270"/>
                </a:tc>
              </a:tr>
              <a:tr h="614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6 класс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Сибирь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Красная книга Иркутской области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Мифы народов Сибири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Сказки народов Восточной Сибири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Лоскутная пластика – цветы из ткани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17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17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5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7 класс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Сибирь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Диалог культур. Сибирь.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История земли Иркутской.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Путешествие в историю русского быта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Основы экологии региона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Байкал – жемчужина Сибири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17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34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34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5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8 класс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Россия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/>
                        <a:t>Диалог культур. Россия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/>
                        <a:t>Нематериальная культура России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/>
                        <a:t>Декоративно – прикладное искусство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/>
                        <a:t>У каждого свой город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/>
                        <a:t>Всемирное наследие ЮНЕСКО. Россия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17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34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34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17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59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9 класс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Мировая культура</a:t>
                      </a: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/>
                        <a:t>Диалог культур. Мир.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/>
                        <a:t>Химия. История. Искусство.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/>
                        <a:t>Художественная культура народов мира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/>
                        <a:t>Дизайн – технологии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/>
                        <a:t>Изучаем природу Земли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/>
                        <a:t>Музеи мира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/>
                        <a:t>Всемирное наследие ЮНЕСКО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17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34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34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17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17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8496944" cy="576064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Блок «Сохраняя наследие»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476672"/>
            <a:ext cx="8496944" cy="504056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БЛОК «УСПЕШНО КОММУНИЦИРУЕМ»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5405074"/>
              </p:ext>
            </p:extLst>
          </p:nvPr>
        </p:nvGraphicFramePr>
        <p:xfrm>
          <a:off x="863587" y="1484784"/>
          <a:ext cx="7416826" cy="47692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33054"/>
                <a:gridCol w="976699"/>
                <a:gridCol w="3443903"/>
                <a:gridCol w="1031585"/>
                <a:gridCol w="1031585"/>
              </a:tblGrid>
              <a:tr h="792088">
                <a:tc>
                  <a:txBody>
                    <a:bodyPr/>
                    <a:lstStyle/>
                    <a:p>
                      <a:pPr algn="ctr">
                        <a:tabLst>
                          <a:tab pos="1076325" algn="l"/>
                        </a:tabLst>
                      </a:pPr>
                      <a:r>
                        <a:rPr lang="ru-RU" sz="1400" dirty="0" smtClean="0"/>
                        <a:t>Класс 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76325" algn="l"/>
                        </a:tabLst>
                      </a:pPr>
                      <a:r>
                        <a:rPr lang="ru-RU" sz="1400" b="1" dirty="0" smtClean="0"/>
                        <a:t>Культурная ойкумена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76325" algn="l"/>
                        </a:tabLst>
                        <a:defRPr/>
                      </a:pPr>
                      <a:r>
                        <a:rPr lang="ru-RU" sz="1400" dirty="0" smtClean="0"/>
                        <a:t>Содержательный компонент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76325" algn="l"/>
                        </a:tabLst>
                        <a:defRPr/>
                      </a:pPr>
                      <a:r>
                        <a:rPr lang="ru-RU" sz="1400" dirty="0" smtClean="0"/>
                        <a:t>/спецкурс, модуль</a:t>
                      </a:r>
                    </a:p>
                    <a:p>
                      <a:pPr algn="ctr">
                        <a:tabLst>
                          <a:tab pos="1076325" algn="l"/>
                        </a:tabLs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076325" algn="l"/>
                        </a:tabLst>
                      </a:pPr>
                      <a:r>
                        <a:rPr lang="ru-RU" sz="1400" dirty="0" smtClean="0"/>
                        <a:t>Учебное время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76325" algn="l"/>
                        </a:tabLst>
                        <a:defRPr/>
                      </a:pPr>
                      <a:r>
                        <a:rPr lang="ru-RU" sz="1400" b="1" dirty="0" smtClean="0"/>
                        <a:t>Ситуативный компонент</a:t>
                      </a:r>
                    </a:p>
                    <a:p>
                      <a:pPr algn="ctr">
                        <a:tabLst>
                          <a:tab pos="1076325" algn="l"/>
                        </a:tabLs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</a:tr>
              <a:tr h="657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6 класс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Сибирь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Речевой этикет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Особенности экологического туризма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География туризма. Байкал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34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 rowSpan="4"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/>
                        <a:t>В рамках </a:t>
                      </a:r>
                      <a:r>
                        <a:rPr lang="ru-RU" sz="1400" b="1" kern="1200" dirty="0" err="1" smtClean="0"/>
                        <a:t>метапредметной</a:t>
                      </a:r>
                      <a:r>
                        <a:rPr lang="ru-RU" sz="1400" b="1" kern="1200" dirty="0" smtClean="0"/>
                        <a:t> темы </a:t>
                      </a:r>
                      <a:r>
                        <a:rPr lang="ru-RU" sz="1400" b="1" kern="1200" dirty="0" err="1" smtClean="0"/>
                        <a:t>культуротворческих</a:t>
                      </a:r>
                      <a:endParaRPr lang="ru-RU" sz="1400" b="1" kern="1200" dirty="0" smtClean="0"/>
                    </a:p>
                    <a:p>
                      <a:pPr algn="r"/>
                      <a:r>
                        <a:rPr lang="ru-RU" sz="1400" b="1" kern="1200" dirty="0" smtClean="0"/>
                        <a:t>Ассамблей</a:t>
                      </a:r>
                      <a:endParaRPr lang="ru-RU" sz="1050" b="1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 vert="vert270"/>
                </a:tc>
              </a:tr>
              <a:tr h="876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7 класс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Сибирь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Практическая фразеология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Коммуникативный аспект культуры речи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География туризма. Сибирь.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Культура общения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34</a:t>
                      </a:r>
                      <a:endParaRPr lang="ru-RU" sz="14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8 класс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Россия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Изучай и празднуй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Семейно – бытовые обряды и традиции на Руси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Жанры журналистики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Дружбоведение российских народов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34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34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9 класс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Мировая культура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Профессия – турист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Введение в социологию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Битломания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Дружбоведение народов мира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Устойчивое развитие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Образование для всех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34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34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34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760" marR="44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sosh12.edubratsk.ru/images/lomonos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352" y="1268760"/>
            <a:ext cx="1296144" cy="1377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http://sosh12.edubratsk.ru/images/Assamblei/Kultura2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2307" y="4869160"/>
            <a:ext cx="1632181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http://sosh12.edubratsk.ru/images/ekolaif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4288" y="3861048"/>
            <a:ext cx="132513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0" name="Picture 2" descr="http://sosh12.edubratsk.ru/images/istoriy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2320" y="2408336"/>
            <a:ext cx="1080120" cy="1020664"/>
          </a:xfrm>
          <a:prstGeom prst="rect">
            <a:avLst/>
          </a:prstGeom>
          <a:noFill/>
        </p:spPr>
      </p:pic>
      <p:pic>
        <p:nvPicPr>
          <p:cNvPr id="37891" name="Picture 3" descr="http://sosh12.edubratsk.ru/images/vod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875613" y="3086329"/>
            <a:ext cx="1088875" cy="1062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9"/>
          <p:cNvSpPr txBox="1">
            <a:spLocks/>
          </p:cNvSpPr>
          <p:nvPr/>
        </p:nvSpPr>
        <p:spPr>
          <a:xfrm>
            <a:off x="323528" y="260648"/>
            <a:ext cx="8463314" cy="900000"/>
          </a:xfrm>
          <a:prstGeom prst="roundRect">
            <a:avLst/>
          </a:prstGeom>
          <a:gradFill flip="none" rotWithShape="1">
            <a:gsLst>
              <a:gs pos="0">
                <a:srgbClr val="000099"/>
              </a:gs>
              <a:gs pos="5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ЕЖЕГОДНЫЕ АССАМБЛЕИ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771800" y="1700808"/>
            <a:ext cx="1872208" cy="453650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angle 24"/>
          <p:cNvSpPr>
            <a:spLocks noChangeArrowheads="1"/>
          </p:cNvSpPr>
          <p:nvPr/>
        </p:nvSpPr>
        <p:spPr bwMode="black">
          <a:xfrm>
            <a:off x="2843747" y="1232208"/>
            <a:ext cx="482453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Ломоносовская Ассамблея,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весна 2012 г.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hlinkClick r:id="rId8"/>
            </a:endParaRPr>
          </a:p>
          <a:p>
            <a:pPr algn="ctr"/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788311" y="2070467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black">
          <a:xfrm>
            <a:off x="3092609" y="2006371"/>
            <a:ext cx="5040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«И дым Отечества нам сладок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 приятен»,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осень 2012 г.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093564" y="2918668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black">
          <a:xfrm>
            <a:off x="3858695" y="2886035"/>
            <a:ext cx="36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«Живая вода»,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весна2013 г.</a:t>
            </a:r>
          </a:p>
          <a:p>
            <a:pPr algn="ctr"/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black">
          <a:xfrm>
            <a:off x="4067944" y="3429000"/>
            <a:ext cx="4536504" cy="72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lvl="0" indent="-3619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«ЭКОЛАЙФ»,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осень 2013 г. 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760419" y="4547117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black">
          <a:xfrm>
            <a:off x="4532769" y="4243735"/>
            <a:ext cx="360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СПОРТ. МИР. РОССИЯ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весна 2014 г.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084455" y="5412851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black">
          <a:xfrm>
            <a:off x="4705183" y="5012079"/>
            <a:ext cx="36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«Культура - поклонение свету»,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осень 2014 г.</a:t>
            </a:r>
          </a:p>
        </p:txBody>
      </p:sp>
      <p:pic>
        <p:nvPicPr>
          <p:cNvPr id="80899" name="Picture 3" descr="K:\фото\ассамблея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95537" y="3933055"/>
            <a:ext cx="3541416" cy="265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K:\ЮНЕСКО\Новая папка\IMG_3200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1520" y="1484784"/>
            <a:ext cx="2592288" cy="2274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3" descr="K:\ЮНЕСКО\Новая папка\20131115_145716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9512" y="4077072"/>
            <a:ext cx="3668446" cy="234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4" descr="K:\ЮНЕСКО\Новая папка\DSC_0001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27584" y="4077072"/>
            <a:ext cx="355265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Овал 15"/>
          <p:cNvSpPr/>
          <p:nvPr/>
        </p:nvSpPr>
        <p:spPr>
          <a:xfrm>
            <a:off x="3436383" y="3717032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401171" y="1232208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/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1429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царь и советники.JPG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>
          <a:xfrm>
            <a:off x="611560" y="3717032"/>
            <a:ext cx="2738125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30" name="Овал 29"/>
          <p:cNvSpPr/>
          <p:nvPr/>
        </p:nvSpPr>
        <p:spPr>
          <a:xfrm>
            <a:off x="4408491" y="6099219"/>
            <a:ext cx="648072" cy="57606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rgbClr val="5937D7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black">
          <a:xfrm>
            <a:off x="5327577" y="5821813"/>
            <a:ext cx="360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«Дарите людям свет»,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весна 2015 г.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15" grpId="0"/>
      <p:bldP spid="17" grpId="0"/>
      <p:bldP spid="18" grpId="0" animBg="1"/>
      <p:bldP spid="19" grpId="0"/>
      <p:bldP spid="22" grpId="0" animBg="1"/>
      <p:bldP spid="23" grpId="0"/>
      <p:bldP spid="16" grpId="0" animBg="1"/>
      <p:bldP spid="10" grpId="0" animBg="1"/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3701</TotalTime>
  <Words>1413</Words>
  <Application>Microsoft Office PowerPoint</Application>
  <PresentationFormat>Экран (4:3)</PresentationFormat>
  <Paragraphs>456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География представления опыта</vt:lpstr>
      <vt:lpstr>Слайд 33</vt:lpstr>
      <vt:lpstr>Слайд 34</vt:lpstr>
      <vt:lpstr>Слайд 35</vt:lpstr>
      <vt:lpstr>Точки роста педагогического мастерства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Janna</dc:creator>
  <cp:lastModifiedBy>дом</cp:lastModifiedBy>
  <cp:revision>310</cp:revision>
  <dcterms:created xsi:type="dcterms:W3CDTF">2015-03-26T01:55:18Z</dcterms:created>
  <dcterms:modified xsi:type="dcterms:W3CDTF">2015-11-21T11:41:51Z</dcterms:modified>
</cp:coreProperties>
</file>